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9" r:id="rId19"/>
    <p:sldId id="284" r:id="rId20"/>
    <p:sldId id="272" r:id="rId21"/>
    <p:sldId id="273" r:id="rId22"/>
    <p:sldId id="274" r:id="rId23"/>
    <p:sldId id="275" r:id="rId24"/>
    <p:sldId id="276" r:id="rId25"/>
    <p:sldId id="282" r:id="rId26"/>
    <p:sldId id="285" r:id="rId27"/>
    <p:sldId id="280" r:id="rId28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슬라이드를 이동하려면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ko-KR" sz="2000" b="0" strike="noStrike" spc="-1">
                <a:latin typeface="Noto Sans CJK KR"/>
              </a:rPr>
              <a:t>메모 서식을 편집하려면 클릭하십시오</a:t>
            </a:r>
            <a:r>
              <a:rPr lang="en-US" sz="2000" b="0" strike="noStrike" spc="-1">
                <a:latin typeface="Noto Sans CJK KR"/>
              </a:rPr>
              <a:t>.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Noto Serif CJK KR"/>
              </a:rPr>
              <a:t>&lt;머리글&gt;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Noto Serif CJK KR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Noto Serif CJK KR"/>
              </a:rPr>
              <a:t>&lt;날짜/시간&gt;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Noto Serif CJK KR"/>
              </a:defRPr>
            </a:lvl1pPr>
          </a:lstStyle>
          <a:p>
            <a:r>
              <a:rPr lang="en-US" sz="1400" b="0" strike="noStrike" spc="-1">
                <a:latin typeface="Noto Serif CJK KR"/>
              </a:rPr>
              <a:t>&lt;바닥글&gt;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Noto Serif CJK KR"/>
              </a:defRPr>
            </a:lvl1pPr>
          </a:lstStyle>
          <a:p>
            <a:pPr algn="r">
              <a:buNone/>
            </a:pPr>
            <a:fld id="{CD6654CD-D1F5-41F7-B32E-FF9BD7D723EE}" type="slidenum">
              <a:rPr lang="en-US" sz="1400" b="0" strike="noStrike" spc="-1">
                <a:latin typeface="Noto Serif CJK KR"/>
              </a:rPr>
              <a:t>‹#›</a:t>
            </a:fld>
            <a:endParaRPr lang="en-US" sz="1400" b="0" strike="noStrike" spc="-1">
              <a:latin typeface="Noto Serif CJK K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CD6654CD-D1F5-41F7-B32E-FF9BD7D723EE}" type="slidenum">
              <a:rPr lang="en-US" sz="1400" b="0" strike="noStrike" spc="-1" smtClean="0">
                <a:latin typeface="Noto Serif CJK KR"/>
              </a:rPr>
              <a:t>3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336378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Noto Sans CJK KR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Num" idx="4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66EE45-FEFC-48D5-B0A7-53230D448802}" type="slidenum">
              <a:rPr lang="en-US" sz="1200" b="0" strike="noStrike" spc="-1">
                <a:latin typeface="Noto Serif CJK KR"/>
              </a:rPr>
              <a:t>4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Noto Sans CJK KR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sldNum" idx="5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60C311-CE49-4680-BD0F-06910B969FC1}" type="slidenum">
              <a:rPr lang="en-US" sz="1200" b="0" strike="noStrike" spc="-1">
                <a:latin typeface="Noto Serif CJK KR"/>
              </a:rPr>
              <a:t>5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Noto Sans CJK KR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sldNum" idx="6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0DBED5-1001-4BA4-9D02-C44AB1A4261B}" type="slidenum">
              <a:rPr lang="en-US" sz="1200" b="0" strike="noStrike" spc="-1">
                <a:latin typeface="Noto Serif CJK KR"/>
              </a:rPr>
              <a:t>10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Noto Sans CJK KR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sldNum" idx="7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B59032-E2AF-47BE-8FFC-CEB36EC0A80A}" type="slidenum">
              <a:rPr lang="en-US" sz="1200" b="0" strike="noStrike" spc="-1">
                <a:latin typeface="Noto Serif CJK KR"/>
              </a:rPr>
              <a:t>11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Noto Sans CJK KR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sldNum" idx="8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C3ADFF-DFAF-4CEF-8AAA-97F308C71968}" type="slidenum">
              <a:rPr lang="en-US" sz="1200" b="0" strike="noStrike" spc="-1">
                <a:latin typeface="Noto Serif CJK KR"/>
              </a:rPr>
              <a:t>12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Noto Sans CJK KR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sldNum" idx="9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F0F60C-C471-4EE4-A68C-B30F487DA4ED}" type="slidenum">
              <a:rPr lang="en-US" sz="1200" b="0" strike="noStrike" spc="-1">
                <a:latin typeface="Noto Serif CJK KR"/>
              </a:rPr>
              <a:t>16</a:t>
            </a:fld>
            <a:endParaRPr lang="en-US" sz="1200" b="0" strike="noStrike" spc="-1">
              <a:latin typeface="Noto Serif CJK K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CD6654CD-D1F5-41F7-B32E-FF9BD7D723EE}" type="slidenum">
              <a:rPr lang="en-US" sz="1400" b="0" strike="noStrike" spc="-1" smtClean="0">
                <a:latin typeface="Noto Serif CJK KR"/>
              </a:rPr>
              <a:t>17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677478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FEF7A-1956-E5BD-D26B-93287214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DB586A-1D42-D935-906B-0DD65C0E2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1FBADA-FFA5-2B2E-E043-DEDC88E03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F23A3-EE0E-18FC-410A-CC0B035A98C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CD6654CD-D1F5-41F7-B32E-FF9BD7D723EE}" type="slidenum">
              <a:rPr lang="en-US" sz="1400" b="0" strike="noStrike" spc="-1" smtClean="0">
                <a:latin typeface="Noto Serif CJK KR"/>
              </a:rPr>
              <a:t>18</a:t>
            </a:fld>
            <a:endParaRPr lang="en-US" sz="1400" b="0" strike="noStrike" spc="-1">
              <a:latin typeface="Noto Serif CJK KR"/>
            </a:endParaRPr>
          </a:p>
        </p:txBody>
      </p:sp>
    </p:spTree>
    <p:extLst>
      <p:ext uri="{BB962C8B-B14F-4D97-AF65-F5344CB8AC3E}">
        <p14:creationId xmlns:p14="http://schemas.microsoft.com/office/powerpoint/2010/main" val="170490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Noto Sans CJK K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webm"/><Relationship Id="rId1" Type="http://schemas.microsoft.com/office/2007/relationships/media" Target="../media/media4.webm"/><Relationship Id="rId6" Type="http://schemas.openxmlformats.org/officeDocument/2006/relationships/image" Target="../media/image6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1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래픽 40"/>
          <p:cNvPicPr/>
          <p:nvPr/>
        </p:nvPicPr>
        <p:blipFill>
          <a:blip r:embed="rId2"/>
          <a:stretch/>
        </p:blipFill>
        <p:spPr>
          <a:xfrm>
            <a:off x="-173520" y="0"/>
            <a:ext cx="12188880" cy="6854760"/>
          </a:xfrm>
          <a:prstGeom prst="rect">
            <a:avLst/>
          </a:prstGeom>
          <a:ln w="0">
            <a:noFill/>
          </a:ln>
        </p:spPr>
      </p:pic>
      <p:pic>
        <p:nvPicPr>
          <p:cNvPr id="83" name="그래픽 88"/>
          <p:cNvPicPr/>
          <p:nvPr/>
        </p:nvPicPr>
        <p:blipFill>
          <a:blip r:embed="rId3"/>
          <a:srcRect t="37984" r="48351"/>
          <a:stretch/>
        </p:blipFill>
        <p:spPr>
          <a:xfrm>
            <a:off x="10333440" y="0"/>
            <a:ext cx="1855080" cy="2167200"/>
          </a:xfrm>
          <a:prstGeom prst="rect">
            <a:avLst/>
          </a:prstGeom>
          <a:ln w="0">
            <a:noFill/>
          </a:ln>
        </p:spPr>
      </p:pic>
      <p:grpSp>
        <p:nvGrpSpPr>
          <p:cNvPr id="84" name="그룹 2"/>
          <p:cNvGrpSpPr/>
          <p:nvPr/>
        </p:nvGrpSpPr>
        <p:grpSpPr>
          <a:xfrm>
            <a:off x="4346504" y="1154520"/>
            <a:ext cx="7763040" cy="3070690"/>
            <a:chOff x="4346504" y="1154520"/>
            <a:chExt cx="7763040" cy="3070690"/>
          </a:xfrm>
        </p:grpSpPr>
        <p:sp>
          <p:nvSpPr>
            <p:cNvPr id="85" name="TextBox 3"/>
            <p:cNvSpPr/>
            <p:nvPr/>
          </p:nvSpPr>
          <p:spPr>
            <a:xfrm>
              <a:off x="4572360" y="1154520"/>
              <a:ext cx="66556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404040"/>
                  </a:solidFill>
                  <a:latin typeface="맑은 고딕"/>
                  <a:ea typeface="DejaVu Sans"/>
                </a:rPr>
                <a:t>[</a:t>
              </a:r>
              <a:r>
                <a:rPr lang="ko-KR" sz="1800" b="0" strike="noStrike" spc="-1">
                  <a:solidFill>
                    <a:srgbClr val="404040"/>
                  </a:solidFill>
                  <a:latin typeface="맑은 고딕"/>
                  <a:ea typeface="DejaVu Sans"/>
                </a:rPr>
                <a:t>두산로보틱스</a:t>
              </a:r>
              <a:r>
                <a:rPr lang="en-US" sz="1800" b="0" strike="noStrike" spc="-1">
                  <a:solidFill>
                    <a:srgbClr val="404040"/>
                  </a:solidFill>
                  <a:latin typeface="맑은 고딕"/>
                  <a:ea typeface="DejaVu Sans"/>
                </a:rPr>
                <a:t>] </a:t>
              </a:r>
              <a:r>
                <a:rPr lang="ko-KR" sz="1800" b="0" strike="noStrike" spc="-1">
                  <a:solidFill>
                    <a:srgbClr val="404040"/>
                  </a:solidFill>
                  <a:latin typeface="맑은 고딕"/>
                  <a:ea typeface="DejaVu Sans"/>
                </a:rPr>
                <a:t>지능형 로보틱스 엔지니어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86" name="TextBox 9"/>
            <p:cNvSpPr/>
            <p:nvPr/>
          </p:nvSpPr>
          <p:spPr>
            <a:xfrm>
              <a:off x="4346504" y="1593720"/>
              <a:ext cx="7763040" cy="26314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4800" b="0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도로 표지판 인식 기반 </a:t>
              </a:r>
              <a:endParaRPr lang="en-US" sz="4800" b="0" strike="noStrike" spc="-1" dirty="0">
                <a:latin typeface="Noto Sans CJK KR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ko-KR" sz="4800" b="0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자율 주행 로봇</a:t>
              </a:r>
              <a:endParaRPr lang="en-US" sz="4800" b="0" strike="noStrike" spc="-1" dirty="0">
                <a:latin typeface="Noto Sans CJK KR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500" b="0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 </a:t>
              </a:r>
              <a:endParaRPr lang="en-US" sz="500" b="0" strike="noStrike" spc="-1" dirty="0">
                <a:latin typeface="Noto Sans CJK KR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0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br>
                <a:rPr sz="3000" dirty="0"/>
              </a:br>
              <a:r>
                <a:rPr lang="en-US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(</a:t>
              </a:r>
              <a:r>
                <a:rPr lang="ko-KR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협동</a:t>
              </a:r>
              <a:r>
                <a:rPr lang="en-US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3) </a:t>
              </a:r>
              <a:r>
                <a:rPr lang="ko-KR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디지털 트윈 기반 서비스 로봇 운영 </a:t>
              </a:r>
              <a:br>
                <a:rPr lang="en-US" altLang="ko-KR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</a:br>
              <a:r>
                <a:rPr lang="ko-KR" sz="3000" b="1" strike="noStrike" spc="-1" dirty="0">
                  <a:solidFill>
                    <a:srgbClr val="404040"/>
                  </a:solidFill>
                  <a:latin typeface="Noto Sans CJK KR"/>
                  <a:ea typeface="DejaVu Sans"/>
                </a:rPr>
                <a:t>시스템 구성</a:t>
              </a:r>
              <a:endParaRPr lang="en-US" sz="3000" b="0" strike="noStrike" spc="-1" dirty="0">
                <a:latin typeface="Noto Sans CJK KR"/>
              </a:endParaRPr>
            </a:p>
          </p:txBody>
        </p:sp>
      </p:grpSp>
      <p:sp>
        <p:nvSpPr>
          <p:cNvPr id="87" name="TextBox 10"/>
          <p:cNvSpPr/>
          <p:nvPr/>
        </p:nvSpPr>
        <p:spPr>
          <a:xfrm>
            <a:off x="0" y="0"/>
            <a:ext cx="12188880" cy="42768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1" strike="noStrike" spc="576">
                <a:solidFill>
                  <a:srgbClr val="3378C8"/>
                </a:solidFill>
                <a:latin typeface="맑은 고딕"/>
                <a:ea typeface="맑은 고딕"/>
              </a:rPr>
              <a:t>K-Digital Training</a:t>
            </a:r>
            <a:endParaRPr lang="en-US" sz="1600" b="0" strike="noStrike" spc="-1">
              <a:latin typeface="Noto Sans CJK KR"/>
            </a:endParaRPr>
          </a:p>
        </p:txBody>
      </p:sp>
      <p:pic>
        <p:nvPicPr>
          <p:cNvPr id="88" name="그래픽 82"/>
          <p:cNvPicPr/>
          <p:nvPr/>
        </p:nvPicPr>
        <p:blipFill>
          <a:blip r:embed="rId4"/>
          <a:stretch/>
        </p:blipFill>
        <p:spPr>
          <a:xfrm>
            <a:off x="-160200" y="3915000"/>
            <a:ext cx="7466760" cy="3679560"/>
          </a:xfrm>
          <a:prstGeom prst="rect">
            <a:avLst/>
          </a:prstGeom>
          <a:ln w="0">
            <a:noFill/>
          </a:ln>
        </p:spPr>
      </p:pic>
      <p:pic>
        <p:nvPicPr>
          <p:cNvPr id="89" name="그래픽 34"/>
          <p:cNvPicPr/>
          <p:nvPr/>
        </p:nvPicPr>
        <p:blipFill>
          <a:blip r:embed="rId5"/>
          <a:srcRect l="21661" b="17379"/>
          <a:stretch/>
        </p:blipFill>
        <p:spPr>
          <a:xfrm>
            <a:off x="0" y="1229760"/>
            <a:ext cx="6613200" cy="5637960"/>
          </a:xfrm>
          <a:prstGeom prst="rect">
            <a:avLst/>
          </a:prstGeom>
          <a:ln w="0">
            <a:noFill/>
          </a:ln>
        </p:spPr>
      </p:pic>
      <p:grpSp>
        <p:nvGrpSpPr>
          <p:cNvPr id="90" name="그룹 46"/>
          <p:cNvGrpSpPr/>
          <p:nvPr/>
        </p:nvGrpSpPr>
        <p:grpSpPr>
          <a:xfrm>
            <a:off x="396360" y="2177280"/>
            <a:ext cx="1044000" cy="1044360"/>
            <a:chOff x="396360" y="2177280"/>
            <a:chExt cx="1044000" cy="1044360"/>
          </a:xfrm>
        </p:grpSpPr>
        <p:sp>
          <p:nvSpPr>
            <p:cNvPr id="91" name="자유형: 도형 44"/>
            <p:cNvSpPr/>
            <p:nvPr/>
          </p:nvSpPr>
          <p:spPr>
            <a:xfrm>
              <a:off x="396360" y="2177280"/>
              <a:ext cx="1044000" cy="1044360"/>
            </a:xfrm>
            <a:custGeom>
              <a:avLst/>
              <a:gdLst/>
              <a:ahLst/>
              <a:cxnLst/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12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92" name="자유형: 도형 45"/>
            <p:cNvSpPr/>
            <p:nvPr/>
          </p:nvSpPr>
          <p:spPr>
            <a:xfrm>
              <a:off x="720720" y="2502000"/>
              <a:ext cx="394560" cy="394560"/>
            </a:xfrm>
            <a:custGeom>
              <a:avLst/>
              <a:gdLst/>
              <a:ahLst/>
              <a:cxnLst/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12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93" name="그래픽 80"/>
          <p:cNvPicPr/>
          <p:nvPr/>
        </p:nvPicPr>
        <p:blipFill>
          <a:blip r:embed="rId6"/>
          <a:stretch/>
        </p:blipFill>
        <p:spPr>
          <a:xfrm>
            <a:off x="4528800" y="5509080"/>
            <a:ext cx="332640" cy="332640"/>
          </a:xfrm>
          <a:prstGeom prst="rect">
            <a:avLst/>
          </a:prstGeom>
          <a:ln w="0">
            <a:noFill/>
          </a:ln>
        </p:spPr>
      </p:pic>
      <p:pic>
        <p:nvPicPr>
          <p:cNvPr id="94" name="그래픽 84"/>
          <p:cNvPicPr/>
          <p:nvPr/>
        </p:nvPicPr>
        <p:blipFill>
          <a:blip r:embed="rId7"/>
          <a:stretch/>
        </p:blipFill>
        <p:spPr>
          <a:xfrm>
            <a:off x="920160" y="5818680"/>
            <a:ext cx="318240" cy="318240"/>
          </a:xfrm>
          <a:prstGeom prst="rect">
            <a:avLst/>
          </a:prstGeom>
          <a:ln w="0">
            <a:noFill/>
          </a:ln>
        </p:spPr>
      </p:pic>
      <p:grpSp>
        <p:nvGrpSpPr>
          <p:cNvPr id="95" name="그룹 4"/>
          <p:cNvGrpSpPr/>
          <p:nvPr/>
        </p:nvGrpSpPr>
        <p:grpSpPr>
          <a:xfrm>
            <a:off x="6782400" y="4093672"/>
            <a:ext cx="5290920" cy="1760816"/>
            <a:chOff x="6782400" y="3889384"/>
            <a:chExt cx="5290920" cy="1760816"/>
          </a:xfrm>
        </p:grpSpPr>
        <p:pic>
          <p:nvPicPr>
            <p:cNvPr id="96" name="그래픽 90"/>
            <p:cNvPicPr/>
            <p:nvPr/>
          </p:nvPicPr>
          <p:blipFill>
            <a:blip r:embed="rId8"/>
            <a:stretch/>
          </p:blipFill>
          <p:spPr>
            <a:xfrm rot="10800000" flipH="1">
              <a:off x="6782400" y="3889384"/>
              <a:ext cx="1660680" cy="701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" name="TextBox 1"/>
            <p:cNvSpPr/>
            <p:nvPr/>
          </p:nvSpPr>
          <p:spPr>
            <a:xfrm>
              <a:off x="6918120" y="4028040"/>
              <a:ext cx="5155200" cy="965457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en-US" sz="2400" b="1" strike="noStrike" spc="-1" dirty="0">
                  <a:solidFill>
                    <a:srgbClr val="FFFFFF"/>
                  </a:solidFill>
                  <a:latin typeface="맑은 고딕"/>
                  <a:ea typeface="맑은 고딕"/>
                </a:rPr>
                <a:t>   B-4</a:t>
              </a:r>
              <a:r>
                <a:rPr lang="en-US" sz="24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   </a:t>
              </a:r>
              <a:endParaRPr lang="en-US" sz="2400" b="0" strike="noStrike" spc="-1" dirty="0">
                <a:latin typeface="Noto Sans CJK KR"/>
              </a:endParaRPr>
            </a:p>
            <a:p>
              <a:pPr>
                <a:lnSpc>
                  <a:spcPct val="150000"/>
                </a:lnSpc>
                <a:buNone/>
              </a:pPr>
              <a:r>
                <a:rPr lang="ko-KR" sz="2000" b="1" strike="noStrike" spc="-1" dirty="0" err="1">
                  <a:solidFill>
                    <a:srgbClr val="404040"/>
                  </a:solidFill>
                  <a:latin typeface="맑은 고딕"/>
                  <a:ea typeface="맑은 고딕"/>
                </a:rPr>
                <a:t>이세현</a:t>
              </a:r>
              <a:r>
                <a:rPr lang="en-US" sz="20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, </a:t>
              </a:r>
              <a:r>
                <a:rPr lang="ko-KR" sz="2000" b="1" strike="noStrike" spc="-1" dirty="0" err="1">
                  <a:solidFill>
                    <a:srgbClr val="404040"/>
                  </a:solidFill>
                  <a:latin typeface="맑은 고딕"/>
                  <a:ea typeface="맑은 고딕"/>
                </a:rPr>
                <a:t>강인우</a:t>
              </a:r>
              <a:r>
                <a:rPr lang="en-US" sz="20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, </a:t>
              </a:r>
              <a:r>
                <a:rPr lang="ko-KR" sz="20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이형연</a:t>
              </a:r>
              <a:endParaRPr lang="en-US" sz="2000" b="0" strike="noStrike" spc="-1" dirty="0">
                <a:latin typeface="Noto Sans CJK KR"/>
              </a:endParaRPr>
            </a:p>
          </p:txBody>
        </p:sp>
        <p:sp>
          <p:nvSpPr>
            <p:cNvPr id="98" name="TextBox 79"/>
            <p:cNvSpPr/>
            <p:nvPr/>
          </p:nvSpPr>
          <p:spPr>
            <a:xfrm>
              <a:off x="6860160" y="5193360"/>
              <a:ext cx="515520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en-US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[</a:t>
              </a: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멘토</a:t>
              </a:r>
              <a:r>
                <a:rPr lang="en-US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] </a:t>
              </a: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김루진</a:t>
              </a:r>
              <a:endParaRPr lang="en-US" sz="2000" b="0" strike="noStrike" spc="-1">
                <a:latin typeface="Noto Sans CJK K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그래픽 9"/>
          <p:cNvPicPr/>
          <p:nvPr/>
        </p:nvPicPr>
        <p:blipFill>
          <a:blip r:embed="rId3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05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6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07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08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09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10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11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12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313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상태 다이어 그램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314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5" name="그림 3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316" name="그림 4" descr="텍스트, 스크린샷, 폰트이(가) 표시된 사진&#10;&#10;AI 생성 콘텐츠는 정확하지 않을 수 있습니다."/>
          <p:cNvPicPr/>
          <p:nvPr/>
        </p:nvPicPr>
        <p:blipFill>
          <a:blip r:embed="rId5"/>
          <a:stretch/>
        </p:blipFill>
        <p:spPr>
          <a:xfrm>
            <a:off x="1461600" y="2500560"/>
            <a:ext cx="9959040" cy="377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그래픽 9"/>
          <p:cNvPicPr/>
          <p:nvPr/>
        </p:nvPicPr>
        <p:blipFill>
          <a:blip r:embed="rId5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18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19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20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21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22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23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24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25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326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정지선 및 신호등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327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28" name="그림 3"/>
          <p:cNvPicPr/>
          <p:nvPr/>
        </p:nvPicPr>
        <p:blipFill>
          <a:blip r:embed="rId6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332" name="모서리가 둥근 직사각형 3"/>
          <p:cNvSpPr/>
          <p:nvPr/>
        </p:nvSpPr>
        <p:spPr>
          <a:xfrm>
            <a:off x="7518509" y="618750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상태 다이어그램</a:t>
            </a:r>
            <a:endParaRPr lang="en-US" sz="1800" b="1" strike="noStrike" spc="-1" dirty="0">
              <a:latin typeface="Noto Sans CJK KR"/>
            </a:endParaRPr>
          </a:p>
        </p:txBody>
      </p:sp>
      <p:sp>
        <p:nvSpPr>
          <p:cNvPr id="333" name="직사각형 1"/>
          <p:cNvSpPr/>
          <p:nvPr/>
        </p:nvSpPr>
        <p:spPr>
          <a:xfrm>
            <a:off x="743760" y="3111120"/>
            <a:ext cx="3325680" cy="3017160"/>
          </a:xfrm>
          <a:prstGeom prst="rect">
            <a:avLst/>
          </a:prstGeom>
          <a:solidFill>
            <a:srgbClr val="4F81BD"/>
          </a:solidFill>
          <a:ln>
            <a:solidFill>
              <a:srgbClr val="2238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영상</a:t>
            </a:r>
            <a:endParaRPr lang="en-US" sz="1800" b="0" strike="noStrike" spc="-1">
              <a:latin typeface="Noto Sans CJK KR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28BFC9-EEB6-A0C1-E961-9EA96C8D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60" y="2331596"/>
            <a:ext cx="5022058" cy="324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traffic">
            <a:hlinkClick r:id="" action="ppaction://media"/>
            <a:extLst>
              <a:ext uri="{FF2B5EF4-FFF2-40B4-BE49-F238E27FC236}">
                <a16:creationId xmlns:a16="http://schemas.microsoft.com/office/drawing/2014/main" id="{3F40D0C0-4623-1F6C-4D45-CBF7E9252A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6200" y="2147400"/>
            <a:ext cx="5959616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그래픽 9"/>
          <p:cNvPicPr/>
          <p:nvPr/>
        </p:nvPicPr>
        <p:blipFill>
          <a:blip r:embed="rId3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35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36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37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38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39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40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41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42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343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정지선 및 신호등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344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45" name="그림 3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347" name="모서리가 둥근 직사각형 3"/>
          <p:cNvSpPr/>
          <p:nvPr/>
        </p:nvSpPr>
        <p:spPr>
          <a:xfrm>
            <a:off x="1333440" y="608778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sz="18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하단 범위에서 빨강 </a:t>
            </a:r>
            <a:r>
              <a:rPr lang="ko-KR" sz="1800" b="1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픽섹</a:t>
            </a:r>
            <a:r>
              <a:rPr lang="ko-KR" sz="18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 검출</a:t>
            </a:r>
            <a:endParaRPr lang="en-US" sz="1800" b="1" strike="noStrike" spc="-1" dirty="0">
              <a:latin typeface="Noto Sans CJK K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1876D6-D122-C2C1-5B7C-25ABBC5EC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0" y="2089800"/>
            <a:ext cx="511083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4256F2-3FB9-9713-FF67-BF1D1998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33" y="2089800"/>
            <a:ext cx="511083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17A561C8-DBBF-9AC5-498C-AD9409BB7F38}"/>
              </a:ext>
            </a:extLst>
          </p:cNvPr>
          <p:cNvSpPr/>
          <p:nvPr/>
        </p:nvSpPr>
        <p:spPr>
          <a:xfrm>
            <a:off x="7405969" y="608778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b="1" spc="-1" dirty="0">
                <a:solidFill>
                  <a:srgbClr val="000000"/>
                </a:solidFill>
                <a:latin typeface="맑은 고딕"/>
                <a:ea typeface="맑은 고딕"/>
              </a:rPr>
              <a:t>신호등색 감지</a:t>
            </a:r>
            <a:endParaRPr lang="en-US" sz="1800" b="1" strike="noStrike" spc="-1" dirty="0">
              <a:latin typeface="Noto Sans CJK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그래픽 9"/>
          <p:cNvPicPr/>
          <p:nvPr/>
        </p:nvPicPr>
        <p:blipFill>
          <a:blip r:embed="rId4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51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352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53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54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55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56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57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58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359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맑은 고딕"/>
                  <a:ea typeface="맑은 고딕"/>
                </a:rPr>
                <a:t>우회전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360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61" name="그림 3"/>
          <p:cNvPicPr/>
          <p:nvPr/>
        </p:nvPicPr>
        <p:blipFill>
          <a:blip r:embed="rId5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2" name="right_turn">
            <a:hlinkClick r:id="" action="ppaction://media"/>
            <a:extLst>
              <a:ext uri="{FF2B5EF4-FFF2-40B4-BE49-F238E27FC236}">
                <a16:creationId xmlns:a16="http://schemas.microsoft.com/office/drawing/2014/main" id="{97952C41-273B-4961-62DF-9A099A49AA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2335" y="2171880"/>
            <a:ext cx="5452025" cy="4320000"/>
          </a:xfrm>
          <a:prstGeom prst="rect">
            <a:avLst/>
          </a:prstGeom>
        </p:spPr>
      </p:pic>
      <p:sp>
        <p:nvSpPr>
          <p:cNvPr id="4" name="직사각형 23">
            <a:extLst>
              <a:ext uri="{FF2B5EF4-FFF2-40B4-BE49-F238E27FC236}">
                <a16:creationId xmlns:a16="http://schemas.microsoft.com/office/drawing/2014/main" id="{8515F1A7-320C-253A-F2E0-3F434F70FEA2}"/>
              </a:ext>
            </a:extLst>
          </p:cNvPr>
          <p:cNvSpPr/>
          <p:nvPr/>
        </p:nvSpPr>
        <p:spPr>
          <a:xfrm>
            <a:off x="6094440" y="2010341"/>
            <a:ext cx="5960160" cy="28147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strike="noStrike" spc="-1" dirty="0">
                <a:latin typeface="+mn-ea"/>
              </a:rPr>
              <a:t>`/detect/sign`</a:t>
            </a:r>
            <a:r>
              <a:rPr lang="ko-KR" altLang="en-US" sz="2000" strike="noStrike" spc="-1" dirty="0">
                <a:latin typeface="+mn-ea"/>
              </a:rPr>
              <a:t>에서 </a:t>
            </a:r>
            <a:r>
              <a:rPr lang="en-US" altLang="ko-KR" sz="2000" strike="noStrike" spc="-1" dirty="0">
                <a:latin typeface="+mn-ea"/>
              </a:rPr>
              <a:t>`'right'` </a:t>
            </a:r>
            <a:r>
              <a:rPr lang="ko-KR" altLang="en-US" sz="2000" strike="noStrike" spc="-1" dirty="0">
                <a:latin typeface="+mn-ea"/>
              </a:rPr>
              <a:t>감지 시 </a:t>
            </a:r>
            <a:r>
              <a:rPr lang="en-US" altLang="ko-KR" sz="2000" strike="noStrike" spc="-1" dirty="0">
                <a:latin typeface="+mn-ea"/>
              </a:rPr>
              <a:t>`RIGHT_TURN` </a:t>
            </a:r>
            <a:r>
              <a:rPr lang="ko-KR" altLang="en-US" sz="2000" strike="noStrike" spc="-1" dirty="0">
                <a:latin typeface="+mn-ea"/>
              </a:rPr>
              <a:t>상태 진입</a:t>
            </a:r>
            <a:endParaRPr lang="en-US" altLang="ko-KR" sz="2000" strike="noStrike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ko-KR" altLang="en-US" sz="2000" strike="noStrike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en-US" sz="2000" strike="noStrike" spc="-1" dirty="0">
                <a:latin typeface="+mn-ea"/>
              </a:rPr>
              <a:t>회전 진행률</a:t>
            </a:r>
            <a:r>
              <a:rPr lang="en-US" altLang="ko-KR" sz="2000" strike="noStrike" spc="-1" dirty="0">
                <a:latin typeface="+mn-ea"/>
              </a:rPr>
              <a:t>(progress)</a:t>
            </a:r>
            <a:r>
              <a:rPr lang="ko-KR" altLang="en-US" sz="2000" strike="noStrike" spc="-1" dirty="0">
                <a:latin typeface="+mn-ea"/>
              </a:rPr>
              <a:t>에 따라 </a:t>
            </a:r>
            <a:r>
              <a:rPr lang="en-US" altLang="ko-KR" sz="2000" strike="noStrike" spc="-1" dirty="0">
                <a:latin typeface="+mn-ea"/>
              </a:rPr>
              <a:t>Bias </a:t>
            </a:r>
            <a:r>
              <a:rPr lang="ko-KR" altLang="en-US" sz="2000" strike="noStrike" spc="-1" dirty="0">
                <a:latin typeface="+mn-ea"/>
              </a:rPr>
              <a:t>적용 → </a:t>
            </a:r>
            <a:r>
              <a:rPr lang="en-US" altLang="ko-KR" sz="2000" strike="noStrike" spc="-1" dirty="0">
                <a:latin typeface="+mn-ea"/>
              </a:rPr>
              <a:t>`</a:t>
            </a:r>
            <a:r>
              <a:rPr lang="en-US" altLang="ko-KR" sz="2000" strike="noStrike" spc="-1" dirty="0" err="1">
                <a:latin typeface="+mn-ea"/>
              </a:rPr>
              <a:t>desired_bias</a:t>
            </a:r>
            <a:r>
              <a:rPr lang="en-US" altLang="ko-KR" sz="2000" strike="noStrike" spc="-1" dirty="0">
                <a:latin typeface="+mn-ea"/>
              </a:rPr>
              <a:t> = +100 * progress`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US" altLang="ko-KR" sz="2000" strike="noStrike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strike="noStrike" spc="-1" dirty="0">
                <a:latin typeface="+mn-ea"/>
              </a:rPr>
              <a:t>Bias </a:t>
            </a:r>
            <a:r>
              <a:rPr lang="ko-KR" altLang="en-US" sz="2000" strike="noStrike" spc="-1" dirty="0">
                <a:latin typeface="+mn-ea"/>
              </a:rPr>
              <a:t>적용된 중심으로 </a:t>
            </a:r>
            <a:r>
              <a:rPr lang="en-US" altLang="ko-KR" sz="2000" strike="noStrike" spc="-1" dirty="0">
                <a:latin typeface="+mn-ea"/>
              </a:rPr>
              <a:t>PID </a:t>
            </a:r>
            <a:r>
              <a:rPr lang="ko-KR" altLang="en-US" sz="2000" strike="noStrike" spc="-1" dirty="0">
                <a:latin typeface="+mn-ea"/>
              </a:rPr>
              <a:t>제어 유지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en-US" sz="2000" strike="noStrike" spc="-1" dirty="0">
                <a:latin typeface="+mn-ea"/>
              </a:rPr>
              <a:t>회전 완료 후 </a:t>
            </a:r>
            <a:r>
              <a:rPr lang="en-US" altLang="ko-KR" sz="2000" strike="noStrike" spc="-1" dirty="0">
                <a:latin typeface="+mn-ea"/>
              </a:rPr>
              <a:t>`NORMAL` </a:t>
            </a:r>
            <a:r>
              <a:rPr lang="ko-KR" altLang="en-US" sz="2000" strike="noStrike" spc="-1" dirty="0">
                <a:latin typeface="+mn-ea"/>
              </a:rPr>
              <a:t>상태로 복귀</a:t>
            </a:r>
            <a:endParaRPr lang="en-US" sz="2000" strike="noStrike" spc="-1" dirty="0">
              <a:latin typeface="+mn-ea"/>
            </a:endParaRPr>
          </a:p>
          <a:p>
            <a:pPr>
              <a:lnSpc>
                <a:spcPct val="100000"/>
              </a:lnSpc>
              <a:buNone/>
            </a:pPr>
            <a:endParaRPr lang="en-US" sz="1700" b="0" strike="noStrike" spc="-1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49AA360-0F06-CB15-37B1-761BD5560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22" y="4710601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11E8EC-3372-0577-FD03-C2A1692EBDB2}"/>
              </a:ext>
            </a:extLst>
          </p:cNvPr>
          <p:cNvCxnSpPr>
            <a:cxnSpLocks/>
          </p:cNvCxnSpPr>
          <p:nvPr/>
        </p:nvCxnSpPr>
        <p:spPr>
          <a:xfrm flipV="1">
            <a:off x="8259097" y="5506065"/>
            <a:ext cx="383458" cy="12195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3">
            <a:extLst>
              <a:ext uri="{FF2B5EF4-FFF2-40B4-BE49-F238E27FC236}">
                <a16:creationId xmlns:a16="http://schemas.microsoft.com/office/drawing/2014/main" id="{C8413FD8-BFCA-6015-33E3-281A82D8453D}"/>
              </a:ext>
            </a:extLst>
          </p:cNvPr>
          <p:cNvSpPr/>
          <p:nvPr/>
        </p:nvSpPr>
        <p:spPr>
          <a:xfrm>
            <a:off x="8975995" y="6115822"/>
            <a:ext cx="1318177" cy="529560"/>
          </a:xfrm>
          <a:prstGeom prst="roundRect">
            <a:avLst>
              <a:gd name="adj" fmla="val 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 dirty="0">
                <a:latin typeface="Noto Sans CJK KR"/>
              </a:rPr>
              <a:t>bias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BBABB08-148B-8B48-D8CF-E35C94F7FE45}"/>
              </a:ext>
            </a:extLst>
          </p:cNvPr>
          <p:cNvCxnSpPr>
            <a:endCxn id="18" idx="1"/>
          </p:cNvCxnSpPr>
          <p:nvPr/>
        </p:nvCxnSpPr>
        <p:spPr>
          <a:xfrm>
            <a:off x="8450826" y="6194323"/>
            <a:ext cx="525169" cy="186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그래픽 9"/>
          <p:cNvPicPr/>
          <p:nvPr/>
        </p:nvPicPr>
        <p:blipFill>
          <a:blip r:embed="rId4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65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66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67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68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69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70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71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72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373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스탑</a:t>
              </a:r>
              <a:r>
                <a:rPr lang="ko-KR" sz="1800" b="1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 사인 및 </a:t>
              </a:r>
              <a:r>
                <a:rPr lang="ko-KR" sz="1800" b="1" strike="noStrike" spc="-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차단바</a:t>
              </a:r>
              <a:endParaRPr lang="en-US" sz="1800" b="0" strike="noStrike" spc="-1" dirty="0">
                <a:latin typeface="Noto Sans CJK KR"/>
              </a:endParaRPr>
            </a:p>
          </p:txBody>
        </p:sp>
        <p:sp>
          <p:nvSpPr>
            <p:cNvPr id="374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CE2577-D008-5070-4D3A-9896CC82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611" y="1649520"/>
            <a:ext cx="3661815" cy="464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5" name="그림 3"/>
          <p:cNvPicPr/>
          <p:nvPr/>
        </p:nvPicPr>
        <p:blipFill>
          <a:blip r:embed="rId6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3" name="stop_bar">
            <a:hlinkClick r:id="" action="ppaction://media"/>
            <a:extLst>
              <a:ext uri="{FF2B5EF4-FFF2-40B4-BE49-F238E27FC236}">
                <a16:creationId xmlns:a16="http://schemas.microsoft.com/office/drawing/2014/main" id="{4F316758-CBFA-EC05-14CB-076565828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7876" y="2147400"/>
            <a:ext cx="5686604" cy="432000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C7CBB74-E798-E34F-7F68-5FAD51394744}"/>
              </a:ext>
            </a:extLst>
          </p:cNvPr>
          <p:cNvSpPr/>
          <p:nvPr/>
        </p:nvSpPr>
        <p:spPr>
          <a:xfrm>
            <a:off x="7518509" y="618750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상태 다이어그램</a:t>
            </a:r>
            <a:endParaRPr lang="en-US" sz="1800" b="1" strike="noStrike" spc="-1" dirty="0">
              <a:latin typeface="Noto Sans CJK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그래픽 9"/>
          <p:cNvPicPr/>
          <p:nvPr/>
        </p:nvPicPr>
        <p:blipFill>
          <a:blip r:embed="rId2"/>
          <a:stretch/>
        </p:blipFill>
        <p:spPr>
          <a:xfrm>
            <a:off x="-116654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79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80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81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82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83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84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85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86" name="그룹 12"/>
          <p:cNvGrpSpPr/>
          <p:nvPr/>
        </p:nvGrpSpPr>
        <p:grpSpPr>
          <a:xfrm>
            <a:off x="541800" y="1430280"/>
            <a:ext cx="10523160" cy="367878"/>
            <a:chOff x="541800" y="1430280"/>
            <a:chExt cx="10523160" cy="367878"/>
          </a:xfrm>
        </p:grpSpPr>
        <p:sp>
          <p:nvSpPr>
            <p:cNvPr id="387" name="TextBox 43"/>
            <p:cNvSpPr/>
            <p:nvPr/>
          </p:nvSpPr>
          <p:spPr>
            <a:xfrm>
              <a:off x="743760" y="1430280"/>
              <a:ext cx="10321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ko-KR" b="1" spc="-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스탑</a:t>
              </a:r>
              <a:r>
                <a:rPr lang="ko-KR" altLang="ko-KR" b="1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 사인 및 </a:t>
              </a:r>
              <a:r>
                <a:rPr lang="ko-KR" altLang="ko-KR" b="1" spc="-1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차단바</a:t>
              </a:r>
              <a:endParaRPr lang="en-US" altLang="ko-KR" spc="-1" dirty="0">
                <a:latin typeface="Noto Sans CJK KR"/>
              </a:endParaRPr>
            </a:p>
          </p:txBody>
        </p:sp>
        <p:sp>
          <p:nvSpPr>
            <p:cNvPr id="388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89" name="그림 3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391" name="직사각형 2"/>
          <p:cNvSpPr/>
          <p:nvPr/>
        </p:nvSpPr>
        <p:spPr>
          <a:xfrm>
            <a:off x="6214215" y="2543265"/>
            <a:ext cx="596016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b="0" strike="noStrike" spc="-1" dirty="0">
                <a:latin typeface="Noto Sans CJK KR"/>
              </a:rPr>
              <a:t>HSV </a:t>
            </a:r>
            <a:r>
              <a:rPr lang="ko-KR" altLang="en-US" sz="2000" b="0" strike="noStrike" spc="-1" dirty="0">
                <a:latin typeface="Noto Sans CJK KR"/>
              </a:rPr>
              <a:t>색상 분리 </a:t>
            </a:r>
            <a:endParaRPr lang="en-US" altLang="ko-KR" sz="2000" b="0" strike="noStrike" spc="-1" dirty="0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b="0" strike="noStrike" spc="-1" dirty="0">
                <a:latin typeface="Noto Sans CJK KR"/>
              </a:rPr>
              <a:t>Gaussian Blur </a:t>
            </a:r>
            <a:r>
              <a:rPr lang="ko-KR" altLang="en-US" sz="2000" b="0" strike="noStrike" spc="-1" dirty="0">
                <a:latin typeface="Noto Sans CJK KR"/>
              </a:rPr>
              <a:t>적용 </a:t>
            </a:r>
            <a:r>
              <a:rPr lang="en-US" altLang="ko-KR" sz="2000" b="0" strike="noStrike" spc="-1" dirty="0">
                <a:latin typeface="Noto Sans CJK KR"/>
              </a:rPr>
              <a:t>(</a:t>
            </a:r>
            <a:r>
              <a:rPr lang="ko-KR" altLang="en-US" sz="2000" b="0" strike="noStrike" spc="-1" dirty="0">
                <a:latin typeface="Noto Sans CJK KR"/>
              </a:rPr>
              <a:t>노이즈 제거</a:t>
            </a:r>
            <a:r>
              <a:rPr lang="en-US" altLang="ko-KR" sz="2000" b="0" strike="noStrike" spc="-1" dirty="0">
                <a:latin typeface="Noto Sans CJK KR"/>
              </a:rPr>
              <a:t>)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b="0" strike="noStrike" spc="-1" dirty="0">
                <a:latin typeface="Noto Sans CJK KR"/>
              </a:rPr>
              <a:t>Blob Detection 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sz="2000" b="0" strike="noStrike" spc="-1" dirty="0">
                <a:latin typeface="Noto Sans CJK KR"/>
              </a:rPr>
              <a:t>Blob </a:t>
            </a:r>
            <a:r>
              <a:rPr lang="ko-KR" altLang="en-US" sz="2000" b="0" strike="noStrike" spc="-1" dirty="0">
                <a:latin typeface="Noto Sans CJK KR"/>
              </a:rPr>
              <a:t>개수 및 위치 분석</a:t>
            </a:r>
            <a:endParaRPr lang="en-US" altLang="ko-KR" sz="2000" b="0" strike="noStrike" spc="-1" dirty="0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en-US" sz="2000" b="0" strike="noStrike" spc="-1" dirty="0">
                <a:latin typeface="Noto Sans CJK KR"/>
              </a:rPr>
              <a:t>가장 먼 두 점을 이용해 기울기 계산</a:t>
            </a:r>
            <a:r>
              <a:rPr lang="en-US" altLang="ko-KR" sz="2000" b="0" strike="noStrike" spc="-1" dirty="0">
                <a:latin typeface="Noto Sans CJK KR"/>
              </a:rPr>
              <a:t>:</a:t>
            </a:r>
          </a:p>
          <a:p>
            <a:pPr>
              <a:lnSpc>
                <a:spcPct val="100000"/>
              </a:lnSpc>
              <a:buClr>
                <a:srgbClr val="595959"/>
              </a:buClr>
            </a:pPr>
            <a:r>
              <a:rPr lang="en-US" altLang="ko-KR" sz="2000" b="0" i="1" strike="noStrike" spc="-1" dirty="0">
                <a:latin typeface="Noto Sans CJK KR"/>
              </a:rPr>
              <a:t>	-  slope = (y2 - y1) / (x2 - x1)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4EDD0F-EFC7-4768-995F-ABD9D51B4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60" y="2147400"/>
            <a:ext cx="5400000" cy="380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675DE604-EC58-F258-A235-71765A919F6A}"/>
              </a:ext>
            </a:extLst>
          </p:cNvPr>
          <p:cNvSpPr/>
          <p:nvPr/>
        </p:nvSpPr>
        <p:spPr>
          <a:xfrm>
            <a:off x="1333440" y="608778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b="1" spc="-1" dirty="0" err="1">
                <a:solidFill>
                  <a:srgbClr val="000000"/>
                </a:solidFill>
                <a:latin typeface="맑은 고딕"/>
                <a:ea typeface="맑은 고딕"/>
              </a:rPr>
              <a:t>차단바</a:t>
            </a:r>
            <a:r>
              <a:rPr lang="ko-KR" altLang="en-US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b="1" spc="-1" dirty="0">
                <a:solidFill>
                  <a:srgbClr val="000000"/>
                </a:solidFill>
                <a:latin typeface="맑은 고딕"/>
                <a:ea typeface="맑은 고딕"/>
              </a:rPr>
              <a:t>open/close </a:t>
            </a:r>
            <a:r>
              <a:rPr lang="ko-KR" altLang="en-US" b="1" spc="-1" dirty="0">
                <a:solidFill>
                  <a:srgbClr val="000000"/>
                </a:solidFill>
                <a:latin typeface="맑은 고딕"/>
                <a:ea typeface="맑은 고딕"/>
              </a:rPr>
              <a:t>탐지</a:t>
            </a:r>
            <a:endParaRPr lang="en-US" sz="1800" b="1" strike="noStrike" spc="-1" dirty="0">
              <a:latin typeface="Noto Sans CJK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6FAD10-1CC0-6D75-4172-10EF2CD7F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240" y="5060108"/>
            <a:ext cx="5471705" cy="12704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BD9A9E-9AD8-95F4-FCAD-A8D99E9F8B3F}"/>
              </a:ext>
            </a:extLst>
          </p:cNvPr>
          <p:cNvSpPr/>
          <p:nvPr/>
        </p:nvSpPr>
        <p:spPr>
          <a:xfrm>
            <a:off x="894945" y="2947481"/>
            <a:ext cx="3112851" cy="282102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6" name="설명선: 선 5">
            <a:extLst>
              <a:ext uri="{FF2B5EF4-FFF2-40B4-BE49-F238E27FC236}">
                <a16:creationId xmlns:a16="http://schemas.microsoft.com/office/drawing/2014/main" id="{41E4E76D-F5EA-59B9-0A35-D54267DACD4E}"/>
              </a:ext>
            </a:extLst>
          </p:cNvPr>
          <p:cNvSpPr/>
          <p:nvPr/>
        </p:nvSpPr>
        <p:spPr>
          <a:xfrm>
            <a:off x="4145746" y="2325864"/>
            <a:ext cx="1196502" cy="544749"/>
          </a:xfrm>
          <a:prstGeom prst="borderCallout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그래픽 9"/>
          <p:cNvPicPr/>
          <p:nvPr/>
        </p:nvPicPr>
        <p:blipFill>
          <a:blip r:embed="rId3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93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94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395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396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397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398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99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00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01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제한 속도 적용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02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73867776-D5B6-F3CC-A8DC-22323E656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109" y="1794240"/>
            <a:ext cx="3559994" cy="432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3" name="그림 3"/>
          <p:cNvPicPr/>
          <p:nvPr/>
        </p:nvPicPr>
        <p:blipFill>
          <a:blip r:embed="rId5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8B598358-430C-4C60-2FD8-EA7A16DB30FD}"/>
              </a:ext>
            </a:extLst>
          </p:cNvPr>
          <p:cNvSpPr/>
          <p:nvPr/>
        </p:nvSpPr>
        <p:spPr>
          <a:xfrm>
            <a:off x="7518509" y="618750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1800" b="1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상태 다이어그램</a:t>
            </a:r>
            <a:endParaRPr lang="en-US" sz="1800" b="1" strike="noStrike" spc="-1" dirty="0">
              <a:latin typeface="Noto Sans CJK KR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8A81F25F-FAAC-7A40-0FE8-1A069F00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" y="4105076"/>
            <a:ext cx="5870684" cy="18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A4B8D84-0FD6-885E-B3D4-410B68AB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00" y="2257016"/>
            <a:ext cx="2966760" cy="22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3">
            <a:extLst>
              <a:ext uri="{FF2B5EF4-FFF2-40B4-BE49-F238E27FC236}">
                <a16:creationId xmlns:a16="http://schemas.microsoft.com/office/drawing/2014/main" id="{1AF1FCB0-E81A-3B51-9050-6C66ED750396}"/>
              </a:ext>
            </a:extLst>
          </p:cNvPr>
          <p:cNvSpPr/>
          <p:nvPr/>
        </p:nvSpPr>
        <p:spPr>
          <a:xfrm>
            <a:off x="1333440" y="6087780"/>
            <a:ext cx="3447360" cy="52956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34925">
            <a:solidFill>
              <a:srgbClr val="423B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b="1" spc="-1" dirty="0">
                <a:solidFill>
                  <a:srgbClr val="000000"/>
                </a:solidFill>
                <a:latin typeface="맑은 고딕"/>
                <a:ea typeface="맑은 고딕"/>
              </a:rPr>
              <a:t>표지판탐지 </a:t>
            </a:r>
            <a:r>
              <a:rPr lang="en-US" altLang="ko-KR" b="1" spc="-1" dirty="0">
                <a:solidFill>
                  <a:srgbClr val="000000"/>
                </a:solidFill>
                <a:latin typeface="맑은 고딕"/>
                <a:ea typeface="맑은 고딕"/>
              </a:rPr>
              <a:t>-&gt; </a:t>
            </a:r>
            <a:r>
              <a:rPr lang="ko-KR" altLang="en-US" b="1" spc="-1" dirty="0">
                <a:solidFill>
                  <a:srgbClr val="000000"/>
                </a:solidFill>
                <a:latin typeface="맑은 고딕"/>
                <a:ea typeface="맑은 고딕"/>
              </a:rPr>
              <a:t>속도 변경</a:t>
            </a:r>
            <a:endParaRPr lang="en-US" sz="1800" b="1" strike="noStrike" spc="-1" dirty="0">
              <a:latin typeface="Noto Sans CJK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ACBAC-6076-75C2-4CFB-64505CD0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그래픽 20">
            <a:extLst>
              <a:ext uri="{FF2B5EF4-FFF2-40B4-BE49-F238E27FC236}">
                <a16:creationId xmlns:a16="http://schemas.microsoft.com/office/drawing/2014/main" id="{5BF33ABE-6DF8-B797-69BB-24A23D3CCCF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69" name="사각형: 둥근 한쪽 모서리 8">
            <a:extLst>
              <a:ext uri="{FF2B5EF4-FFF2-40B4-BE49-F238E27FC236}">
                <a16:creationId xmlns:a16="http://schemas.microsoft.com/office/drawing/2014/main" id="{EA920384-CBE9-5D47-1F1D-6C23653B7996}"/>
              </a:ext>
            </a:extLst>
          </p:cNvPr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0" name="그룹 25">
            <a:extLst>
              <a:ext uri="{FF2B5EF4-FFF2-40B4-BE49-F238E27FC236}">
                <a16:creationId xmlns:a16="http://schemas.microsoft.com/office/drawing/2014/main" id="{942038DC-B7F9-A60A-65D3-4DE264543FAB}"/>
              </a:ext>
            </a:extLst>
          </p:cNvPr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71" name="TextBox 70">
              <a:extLst>
                <a:ext uri="{FF2B5EF4-FFF2-40B4-BE49-F238E27FC236}">
                  <a16:creationId xmlns:a16="http://schemas.microsoft.com/office/drawing/2014/main" id="{8D2EA863-7F41-F345-D6C9-08E33F78E5BF}"/>
                </a:ext>
              </a:extLst>
            </p:cNvPr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72" name="TextBox 71">
              <a:extLst>
                <a:ext uri="{FF2B5EF4-FFF2-40B4-BE49-F238E27FC236}">
                  <a16:creationId xmlns:a16="http://schemas.microsoft.com/office/drawing/2014/main" id="{78FD8EAB-B30F-48B0-7401-25565EDF1253}"/>
                </a:ext>
              </a:extLst>
            </p:cNvPr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73" name="TextBox 72">
              <a:extLst>
                <a:ext uri="{FF2B5EF4-FFF2-40B4-BE49-F238E27FC236}">
                  <a16:creationId xmlns:a16="http://schemas.microsoft.com/office/drawing/2014/main" id="{B3C5E716-43D1-C7D8-18CA-4E1BAAE6E41A}"/>
                </a:ext>
              </a:extLst>
            </p:cNvPr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74" name="TextBox 73">
            <a:extLst>
              <a:ext uri="{FF2B5EF4-FFF2-40B4-BE49-F238E27FC236}">
                <a16:creationId xmlns:a16="http://schemas.microsoft.com/office/drawing/2014/main" id="{1A73F212-722D-6083-169B-FC601B023EEF}"/>
              </a:ext>
            </a:extLst>
          </p:cNvPr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5" name="TextBox 74">
            <a:extLst>
              <a:ext uri="{FF2B5EF4-FFF2-40B4-BE49-F238E27FC236}">
                <a16:creationId xmlns:a16="http://schemas.microsoft.com/office/drawing/2014/main" id="{756FB094-49FA-9192-5F5E-90D5D2AE9E89}"/>
              </a:ext>
            </a:extLst>
          </p:cNvPr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6" name="그룹 26">
            <a:extLst>
              <a:ext uri="{FF2B5EF4-FFF2-40B4-BE49-F238E27FC236}">
                <a16:creationId xmlns:a16="http://schemas.microsoft.com/office/drawing/2014/main" id="{A2274E2C-1F55-A4CB-9A58-451B4A51B8D8}"/>
              </a:ext>
            </a:extLst>
          </p:cNvPr>
          <p:cNvGrpSpPr/>
          <p:nvPr/>
        </p:nvGrpSpPr>
        <p:grpSpPr>
          <a:xfrm>
            <a:off x="541800" y="1430280"/>
            <a:ext cx="10523160" cy="367878"/>
            <a:chOff x="541800" y="1430280"/>
            <a:chExt cx="10523160" cy="367878"/>
          </a:xfrm>
        </p:grpSpPr>
        <p:sp>
          <p:nvSpPr>
            <p:cNvPr id="477" name="TextBox 75">
              <a:extLst>
                <a:ext uri="{FF2B5EF4-FFF2-40B4-BE49-F238E27FC236}">
                  <a16:creationId xmlns:a16="http://schemas.microsoft.com/office/drawing/2014/main" id="{10D4B992-BEC7-E358-0D3F-847A2D5E134D}"/>
                </a:ext>
              </a:extLst>
            </p:cNvPr>
            <p:cNvSpPr/>
            <p:nvPr/>
          </p:nvSpPr>
          <p:spPr>
            <a:xfrm>
              <a:off x="743760" y="1430280"/>
              <a:ext cx="10321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GUI – </a:t>
              </a:r>
              <a:r>
                <a:rPr lang="en-US" sz="1800" b="1" strike="noStrike" spc="-100" dirty="0" err="1">
                  <a:solidFill>
                    <a:srgbClr val="3B3838"/>
                  </a:solidFill>
                  <a:latin typeface="Noto Sans CJK KR"/>
                  <a:ea typeface="DejaVu Sans"/>
                </a:rPr>
                <a:t>drive_mode.yaml</a:t>
              </a:r>
              <a:endParaRPr lang="en-US" sz="1800" b="0" strike="noStrike" spc="-1" dirty="0">
                <a:latin typeface="Noto Sans CJK KR"/>
              </a:endParaRPr>
            </a:p>
          </p:txBody>
        </p:sp>
        <p:sp>
          <p:nvSpPr>
            <p:cNvPr id="478" name="그래픽 22">
              <a:extLst>
                <a:ext uri="{FF2B5EF4-FFF2-40B4-BE49-F238E27FC236}">
                  <a16:creationId xmlns:a16="http://schemas.microsoft.com/office/drawing/2014/main" id="{ECF3B6DC-CE92-544B-F0A8-ED13362EA6D1}"/>
                </a:ext>
              </a:extLst>
            </p:cNvPr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79" name="그림 8">
            <a:extLst>
              <a:ext uri="{FF2B5EF4-FFF2-40B4-BE49-F238E27FC236}">
                <a16:creationId xmlns:a16="http://schemas.microsoft.com/office/drawing/2014/main" id="{4E6DA1AD-0F72-8A34-71B7-BF1175C4E13E}"/>
              </a:ext>
            </a:extLst>
          </p:cNvPr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80" name="직사각형 352">
            <a:extLst>
              <a:ext uri="{FF2B5EF4-FFF2-40B4-BE49-F238E27FC236}">
                <a16:creationId xmlns:a16="http://schemas.microsoft.com/office/drawing/2014/main" id="{7D417CDD-E485-6217-ED06-D384A6318E0F}"/>
              </a:ext>
            </a:extLst>
          </p:cNvPr>
          <p:cNvSpPr/>
          <p:nvPr/>
        </p:nvSpPr>
        <p:spPr>
          <a:xfrm>
            <a:off x="982651" y="2366280"/>
            <a:ext cx="5729438" cy="415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8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Eco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z="180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max_vel</a:t>
            </a:r>
            <a:r>
              <a:rPr lang="en-US" altLang="ko-KR" sz="180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: 0.05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  <a:ea typeface="DejaVu Sans"/>
              </a:rPr>
              <a:t>Kp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  <a:t> : 0.0025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z="180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Kd</a:t>
            </a:r>
            <a:r>
              <a:rPr lang="en-US" altLang="ko-KR" sz="180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: 0.005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solidFill>
                <a:srgbClr val="000000"/>
              </a:solidFill>
              <a:latin typeface="Noto Sans CJK KR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b="1" spc="-1" dirty="0">
                <a:solidFill>
                  <a:srgbClr val="000000"/>
                </a:solidFill>
                <a:latin typeface="Noto Sans CJK KR"/>
              </a:rPr>
              <a:t>Comfort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max_vel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0.1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Kp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0.0025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Kd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0.007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latin typeface="Noto Sans CJK KR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1" strike="noStrike" spc="-1" dirty="0">
                <a:solidFill>
                  <a:srgbClr val="000000"/>
                </a:solidFill>
                <a:latin typeface="Noto Sans CJK KR"/>
              </a:rPr>
              <a:t>Sport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max_vel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0.2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Kp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0.0035</a:t>
            </a:r>
          </a:p>
          <a:p>
            <a:pPr marL="285750" indent="-285750">
              <a:lnSpc>
                <a:spcPct val="100000"/>
              </a:lnSpc>
              <a:buFontTx/>
              <a:buChar char="ʟ"/>
            </a:pPr>
            <a:r>
              <a:rPr lang="en-US" altLang="ko-KR" spc="-1" dirty="0" err="1">
                <a:solidFill>
                  <a:srgbClr val="000000"/>
                </a:solidFill>
                <a:latin typeface="Noto Sans CJK KR"/>
              </a:rPr>
              <a:t>Kd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</a:rPr>
              <a:t> : 0.007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BBC853-D6AA-58B7-3BFD-8C3987060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288" y="1967460"/>
            <a:ext cx="3271477" cy="48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6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9DDC3-F93C-E227-BF98-DEDBCF860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그래픽 20">
            <a:extLst>
              <a:ext uri="{FF2B5EF4-FFF2-40B4-BE49-F238E27FC236}">
                <a16:creationId xmlns:a16="http://schemas.microsoft.com/office/drawing/2014/main" id="{01BB4EBE-D3A7-30F9-8438-C94196F6EBB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69" name="사각형: 둥근 한쪽 모서리 8">
            <a:extLst>
              <a:ext uri="{FF2B5EF4-FFF2-40B4-BE49-F238E27FC236}">
                <a16:creationId xmlns:a16="http://schemas.microsoft.com/office/drawing/2014/main" id="{37CDF04F-59B4-7013-DC2F-BDBB11CA98F7}"/>
              </a:ext>
            </a:extLst>
          </p:cNvPr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0" name="그룹 25">
            <a:extLst>
              <a:ext uri="{FF2B5EF4-FFF2-40B4-BE49-F238E27FC236}">
                <a16:creationId xmlns:a16="http://schemas.microsoft.com/office/drawing/2014/main" id="{7D275CE3-B9FC-EBA4-6F8C-44E42730C151}"/>
              </a:ext>
            </a:extLst>
          </p:cNvPr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71" name="TextBox 70">
              <a:extLst>
                <a:ext uri="{FF2B5EF4-FFF2-40B4-BE49-F238E27FC236}">
                  <a16:creationId xmlns:a16="http://schemas.microsoft.com/office/drawing/2014/main" id="{851FBDF5-365E-3BC3-074E-D95FDAF982D2}"/>
                </a:ext>
              </a:extLst>
            </p:cNvPr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72" name="TextBox 71">
              <a:extLst>
                <a:ext uri="{FF2B5EF4-FFF2-40B4-BE49-F238E27FC236}">
                  <a16:creationId xmlns:a16="http://schemas.microsoft.com/office/drawing/2014/main" id="{F5D2933D-4356-EA5D-FD1F-742C6145DB34}"/>
                </a:ext>
              </a:extLst>
            </p:cNvPr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73" name="TextBox 72">
              <a:extLst>
                <a:ext uri="{FF2B5EF4-FFF2-40B4-BE49-F238E27FC236}">
                  <a16:creationId xmlns:a16="http://schemas.microsoft.com/office/drawing/2014/main" id="{3363F5D9-13B1-ADE8-6B2B-C3D49AE78F7A}"/>
                </a:ext>
              </a:extLst>
            </p:cNvPr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74" name="TextBox 73">
            <a:extLst>
              <a:ext uri="{FF2B5EF4-FFF2-40B4-BE49-F238E27FC236}">
                <a16:creationId xmlns:a16="http://schemas.microsoft.com/office/drawing/2014/main" id="{5CEA5C2E-10F3-86A0-74F5-4B63F9F9BD20}"/>
              </a:ext>
            </a:extLst>
          </p:cNvPr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5" name="TextBox 74">
            <a:extLst>
              <a:ext uri="{FF2B5EF4-FFF2-40B4-BE49-F238E27FC236}">
                <a16:creationId xmlns:a16="http://schemas.microsoft.com/office/drawing/2014/main" id="{FE275ACB-1049-7F74-9364-C6365948D476}"/>
              </a:ext>
            </a:extLst>
          </p:cNvPr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6" name="그룹 26">
            <a:extLst>
              <a:ext uri="{FF2B5EF4-FFF2-40B4-BE49-F238E27FC236}">
                <a16:creationId xmlns:a16="http://schemas.microsoft.com/office/drawing/2014/main" id="{F891F337-D547-E92E-35B3-3E55D78088F0}"/>
              </a:ext>
            </a:extLst>
          </p:cNvPr>
          <p:cNvGrpSpPr/>
          <p:nvPr/>
        </p:nvGrpSpPr>
        <p:grpSpPr>
          <a:xfrm>
            <a:off x="541800" y="1430280"/>
            <a:ext cx="10523160" cy="367878"/>
            <a:chOff x="541800" y="1430280"/>
            <a:chExt cx="10523160" cy="367878"/>
          </a:xfrm>
        </p:grpSpPr>
        <p:sp>
          <p:nvSpPr>
            <p:cNvPr id="477" name="TextBox 75">
              <a:extLst>
                <a:ext uri="{FF2B5EF4-FFF2-40B4-BE49-F238E27FC236}">
                  <a16:creationId xmlns:a16="http://schemas.microsoft.com/office/drawing/2014/main" id="{0FD29258-ED0E-1558-03E4-840327659D99}"/>
                </a:ext>
              </a:extLst>
            </p:cNvPr>
            <p:cNvSpPr/>
            <p:nvPr/>
          </p:nvSpPr>
          <p:spPr>
            <a:xfrm>
              <a:off x="743760" y="1430280"/>
              <a:ext cx="10321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GUI – </a:t>
              </a:r>
              <a:r>
                <a:rPr lang="en-US" sz="1800" b="1" strike="noStrike" spc="-100" dirty="0" err="1">
                  <a:solidFill>
                    <a:srgbClr val="3B3838"/>
                  </a:solidFill>
                  <a:latin typeface="Noto Sans CJK KR"/>
                  <a:ea typeface="DejaVu Sans"/>
                </a:rPr>
                <a:t>yaml</a:t>
              </a:r>
              <a:r>
                <a:rPr 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 _parameter</a:t>
              </a:r>
              <a:endParaRPr lang="en-US" sz="1800" b="0" strike="noStrike" spc="-1" dirty="0">
                <a:latin typeface="Noto Sans CJK KR"/>
              </a:endParaRPr>
            </a:p>
          </p:txBody>
        </p:sp>
        <p:sp>
          <p:nvSpPr>
            <p:cNvPr id="478" name="그래픽 22">
              <a:extLst>
                <a:ext uri="{FF2B5EF4-FFF2-40B4-BE49-F238E27FC236}">
                  <a16:creationId xmlns:a16="http://schemas.microsoft.com/office/drawing/2014/main" id="{7724EE79-6567-9D1A-A610-7DAD66910CFC}"/>
                </a:ext>
              </a:extLst>
            </p:cNvPr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79" name="그림 8">
            <a:extLst>
              <a:ext uri="{FF2B5EF4-FFF2-40B4-BE49-F238E27FC236}">
                <a16:creationId xmlns:a16="http://schemas.microsoft.com/office/drawing/2014/main" id="{6AD31731-1D2C-093F-AA96-4631D1B503BC}"/>
              </a:ext>
            </a:extLst>
          </p:cNvPr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F338D7C-6DC8-6584-1C19-8C52F04B3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20" y="2021422"/>
            <a:ext cx="11102367" cy="45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6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그래픽 11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07" name="사각형: 둥근 한쪽 모서리 4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08" name="그룹 16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09" name="TextBox 7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10" name="TextBox 8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11" name="TextBox 44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12" name="TextBox 45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13" name="TextBox 47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14" name="그룹 17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15" name="TextBox 51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GUI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16" name="그래픽 12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17" name="그림 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418" name="그림 290"/>
          <p:cNvPicPr/>
          <p:nvPr/>
        </p:nvPicPr>
        <p:blipFill>
          <a:blip r:embed="rId4"/>
          <a:stretch/>
        </p:blipFill>
        <p:spPr>
          <a:xfrm>
            <a:off x="7200000" y="1260000"/>
            <a:ext cx="4616640" cy="3077640"/>
          </a:xfrm>
          <a:prstGeom prst="rect">
            <a:avLst/>
          </a:prstGeom>
          <a:ln w="0">
            <a:noFill/>
          </a:ln>
        </p:spPr>
      </p:pic>
      <p:sp>
        <p:nvSpPr>
          <p:cNvPr id="420" name="직사각형 292"/>
          <p:cNvSpPr/>
          <p:nvPr/>
        </p:nvSpPr>
        <p:spPr>
          <a:xfrm>
            <a:off x="720000" y="2520000"/>
            <a:ext cx="3778920" cy="141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사용자 이름 미입력 시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User :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Not logged in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으로 표시하여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사용자 맞춤 환경 세팅 값 대기</a:t>
            </a:r>
            <a:endParaRPr lang="en-US" sz="1800" b="0" strike="noStrike" spc="-1">
              <a:latin typeface="Noto Sans CJK KR"/>
            </a:endParaRPr>
          </a:p>
        </p:txBody>
      </p:sp>
      <p:pic>
        <p:nvPicPr>
          <p:cNvPr id="3" name="그림 2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9412E0-11DB-A85E-AE56-78F7A85F31E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00" y="2520000"/>
            <a:ext cx="6696000" cy="41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21"/>
          <p:cNvPicPr/>
          <p:nvPr/>
        </p:nvPicPr>
        <p:blipFill>
          <a:blip r:embed="rId2"/>
          <a:stretch/>
        </p:blipFill>
        <p:spPr>
          <a:xfrm>
            <a:off x="0" y="63360"/>
            <a:ext cx="12188880" cy="6854760"/>
          </a:xfrm>
          <a:prstGeom prst="rect">
            <a:avLst/>
          </a:prstGeom>
          <a:ln w="0">
            <a:noFill/>
          </a:ln>
        </p:spPr>
      </p:pic>
      <p:pic>
        <p:nvPicPr>
          <p:cNvPr id="100" name="그래픽 37"/>
          <p:cNvPicPr/>
          <p:nvPr/>
        </p:nvPicPr>
        <p:blipFill>
          <a:blip r:embed="rId3"/>
          <a:srcRect r="27518" b="23904"/>
          <a:stretch/>
        </p:blipFill>
        <p:spPr>
          <a:xfrm rot="10800000" flipH="1">
            <a:off x="7545960" y="3240"/>
            <a:ext cx="4642560" cy="3293280"/>
          </a:xfrm>
          <a:prstGeom prst="rect">
            <a:avLst/>
          </a:prstGeom>
          <a:ln w="0">
            <a:noFill/>
          </a:ln>
        </p:spPr>
      </p:pic>
      <p:grpSp>
        <p:nvGrpSpPr>
          <p:cNvPr id="101" name="그룹 1"/>
          <p:cNvGrpSpPr/>
          <p:nvPr/>
        </p:nvGrpSpPr>
        <p:grpSpPr>
          <a:xfrm>
            <a:off x="870840" y="519120"/>
            <a:ext cx="2253600" cy="1259280"/>
            <a:chOff x="870840" y="519120"/>
            <a:chExt cx="2253600" cy="1259280"/>
          </a:xfrm>
        </p:grpSpPr>
        <p:sp>
          <p:nvSpPr>
            <p:cNvPr id="102" name="TextBox 14"/>
            <p:cNvSpPr/>
            <p:nvPr/>
          </p:nvSpPr>
          <p:spPr>
            <a:xfrm>
              <a:off x="875520" y="957600"/>
              <a:ext cx="2248920" cy="82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4800" b="0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목 차</a:t>
              </a:r>
              <a:endParaRPr lang="en-US" sz="4800" b="0" strike="noStrike" spc="-1">
                <a:latin typeface="Noto Sans CJK KR"/>
              </a:endParaRPr>
            </a:p>
          </p:txBody>
        </p:sp>
        <p:sp>
          <p:nvSpPr>
            <p:cNvPr id="103" name="TextBox 26"/>
            <p:cNvSpPr/>
            <p:nvPr/>
          </p:nvSpPr>
          <p:spPr>
            <a:xfrm>
              <a:off x="870840" y="519120"/>
              <a:ext cx="22489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K-Digital Training</a:t>
              </a:r>
              <a:endParaRPr lang="en-US" sz="1800" b="0" strike="noStrike" spc="-1">
                <a:latin typeface="Noto Sans CJK KR"/>
              </a:endParaRPr>
            </a:p>
          </p:txBody>
        </p:sp>
      </p:grpSp>
      <p:grpSp>
        <p:nvGrpSpPr>
          <p:cNvPr id="104" name="그룹 2"/>
          <p:cNvGrpSpPr/>
          <p:nvPr/>
        </p:nvGrpSpPr>
        <p:grpSpPr>
          <a:xfrm>
            <a:off x="6242040" y="2376000"/>
            <a:ext cx="4736160" cy="577080"/>
            <a:chOff x="6242040" y="2376000"/>
            <a:chExt cx="4736160" cy="577080"/>
          </a:xfrm>
        </p:grpSpPr>
        <p:sp>
          <p:nvSpPr>
            <p:cNvPr id="105" name="TextBox 16"/>
            <p:cNvSpPr/>
            <p:nvPr/>
          </p:nvSpPr>
          <p:spPr>
            <a:xfrm>
              <a:off x="7065000" y="2514600"/>
              <a:ext cx="3913200" cy="30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lang="en-US" sz="2000" b="0" strike="noStrike" spc="-1">
                <a:latin typeface="Noto Sans CJK KR"/>
              </a:endParaRPr>
            </a:p>
          </p:txBody>
        </p:sp>
        <p:sp>
          <p:nvSpPr>
            <p:cNvPr id="106" name="TextBox 28"/>
            <p:cNvSpPr/>
            <p:nvPr/>
          </p:nvSpPr>
          <p:spPr>
            <a:xfrm>
              <a:off x="6242040" y="2376000"/>
              <a:ext cx="7938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01</a:t>
              </a:r>
              <a:endParaRPr lang="en-US" sz="3200" b="0" strike="noStrike" spc="-1">
                <a:latin typeface="Noto Sans CJK KR"/>
              </a:endParaRPr>
            </a:p>
          </p:txBody>
        </p:sp>
      </p:grpSp>
      <p:grpSp>
        <p:nvGrpSpPr>
          <p:cNvPr id="107" name="그룹 3"/>
          <p:cNvGrpSpPr/>
          <p:nvPr/>
        </p:nvGrpSpPr>
        <p:grpSpPr>
          <a:xfrm>
            <a:off x="6242040" y="3175560"/>
            <a:ext cx="3973680" cy="577080"/>
            <a:chOff x="6242040" y="3175560"/>
            <a:chExt cx="3973680" cy="577080"/>
          </a:xfrm>
        </p:grpSpPr>
        <p:sp>
          <p:nvSpPr>
            <p:cNvPr id="108" name="TextBox 17"/>
            <p:cNvSpPr/>
            <p:nvPr/>
          </p:nvSpPr>
          <p:spPr>
            <a:xfrm>
              <a:off x="7013880" y="3315600"/>
              <a:ext cx="3201840" cy="30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팀 구성 및 역할</a:t>
              </a:r>
              <a:endParaRPr lang="en-US" sz="2000" b="0" strike="noStrike" spc="-1">
                <a:latin typeface="Noto Sans CJK KR"/>
              </a:endParaRPr>
            </a:p>
          </p:txBody>
        </p:sp>
        <p:sp>
          <p:nvSpPr>
            <p:cNvPr id="109" name="TextBox 29"/>
            <p:cNvSpPr/>
            <p:nvPr/>
          </p:nvSpPr>
          <p:spPr>
            <a:xfrm>
              <a:off x="6242040" y="3175560"/>
              <a:ext cx="7614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02</a:t>
              </a:r>
              <a:endParaRPr lang="en-US" sz="3200" b="0" strike="noStrike" spc="-1">
                <a:latin typeface="Noto Sans CJK KR"/>
              </a:endParaRPr>
            </a:p>
          </p:txBody>
        </p:sp>
      </p:grpSp>
      <p:grpSp>
        <p:nvGrpSpPr>
          <p:cNvPr id="110" name="그룹 4"/>
          <p:cNvGrpSpPr/>
          <p:nvPr/>
        </p:nvGrpSpPr>
        <p:grpSpPr>
          <a:xfrm>
            <a:off x="6242040" y="3974760"/>
            <a:ext cx="4182480" cy="577080"/>
            <a:chOff x="6242040" y="3974760"/>
            <a:chExt cx="4182480" cy="577080"/>
          </a:xfrm>
        </p:grpSpPr>
        <p:sp>
          <p:nvSpPr>
            <p:cNvPr id="111" name="TextBox 18"/>
            <p:cNvSpPr/>
            <p:nvPr/>
          </p:nvSpPr>
          <p:spPr>
            <a:xfrm>
              <a:off x="7013880" y="4116600"/>
              <a:ext cx="3410640" cy="30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lang="en-US" sz="2000" b="0" strike="noStrike" spc="-1">
                <a:latin typeface="Noto Sans CJK KR"/>
              </a:endParaRPr>
            </a:p>
          </p:txBody>
        </p:sp>
        <p:sp>
          <p:nvSpPr>
            <p:cNvPr id="112" name="TextBox 30"/>
            <p:cNvSpPr/>
            <p:nvPr/>
          </p:nvSpPr>
          <p:spPr>
            <a:xfrm>
              <a:off x="6242040" y="3974760"/>
              <a:ext cx="7614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03</a:t>
              </a:r>
              <a:endParaRPr lang="en-US" sz="3200" b="0" strike="noStrike" spc="-1">
                <a:latin typeface="Noto Sans CJK KR"/>
              </a:endParaRPr>
            </a:p>
          </p:txBody>
        </p:sp>
      </p:grpSp>
      <p:grpSp>
        <p:nvGrpSpPr>
          <p:cNvPr id="113" name="그룹 6"/>
          <p:cNvGrpSpPr/>
          <p:nvPr/>
        </p:nvGrpSpPr>
        <p:grpSpPr>
          <a:xfrm>
            <a:off x="6242040" y="4773960"/>
            <a:ext cx="3253320" cy="577080"/>
            <a:chOff x="6242040" y="4773960"/>
            <a:chExt cx="3253320" cy="577080"/>
          </a:xfrm>
        </p:grpSpPr>
        <p:sp>
          <p:nvSpPr>
            <p:cNvPr id="114" name="TextBox 19"/>
            <p:cNvSpPr/>
            <p:nvPr/>
          </p:nvSpPr>
          <p:spPr>
            <a:xfrm>
              <a:off x="7013880" y="4917960"/>
              <a:ext cx="2481480" cy="30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000" b="0" strike="noStrike" spc="-1">
                <a:latin typeface="Noto Sans CJK KR"/>
              </a:endParaRPr>
            </a:p>
          </p:txBody>
        </p:sp>
        <p:sp>
          <p:nvSpPr>
            <p:cNvPr id="115" name="TextBox 31"/>
            <p:cNvSpPr/>
            <p:nvPr/>
          </p:nvSpPr>
          <p:spPr>
            <a:xfrm>
              <a:off x="6242040" y="4773960"/>
              <a:ext cx="7614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04</a:t>
              </a:r>
              <a:endParaRPr lang="en-US" sz="3200" b="0" strike="noStrike" spc="-1">
                <a:latin typeface="Noto Sans CJK KR"/>
              </a:endParaRPr>
            </a:p>
          </p:txBody>
        </p:sp>
      </p:grpSp>
      <p:grpSp>
        <p:nvGrpSpPr>
          <p:cNvPr id="116" name="그룹 7"/>
          <p:cNvGrpSpPr/>
          <p:nvPr/>
        </p:nvGrpSpPr>
        <p:grpSpPr>
          <a:xfrm>
            <a:off x="6242040" y="5573160"/>
            <a:ext cx="3973680" cy="577080"/>
            <a:chOff x="6242040" y="5573160"/>
            <a:chExt cx="3973680" cy="577080"/>
          </a:xfrm>
        </p:grpSpPr>
        <p:sp>
          <p:nvSpPr>
            <p:cNvPr id="117" name="TextBox 20"/>
            <p:cNvSpPr/>
            <p:nvPr/>
          </p:nvSpPr>
          <p:spPr>
            <a:xfrm>
              <a:off x="7013880" y="5718960"/>
              <a:ext cx="3201840" cy="30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lang="en-US" sz="2000" b="0" strike="noStrike" spc="-1">
                <a:latin typeface="Noto Sans CJK KR"/>
              </a:endParaRPr>
            </a:p>
          </p:txBody>
        </p:sp>
        <p:sp>
          <p:nvSpPr>
            <p:cNvPr id="118" name="TextBox 32"/>
            <p:cNvSpPr/>
            <p:nvPr/>
          </p:nvSpPr>
          <p:spPr>
            <a:xfrm>
              <a:off x="6242040" y="5573160"/>
              <a:ext cx="7614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05</a:t>
              </a:r>
              <a:endParaRPr lang="en-US" sz="3200" b="0" strike="noStrike" spc="-1">
                <a:latin typeface="Noto Sans CJK KR"/>
              </a:endParaRPr>
            </a:p>
          </p:txBody>
        </p:sp>
      </p:grpSp>
      <p:sp>
        <p:nvSpPr>
          <p:cNvPr id="119" name="TextBox 15"/>
          <p:cNvSpPr/>
          <p:nvPr/>
        </p:nvSpPr>
        <p:spPr>
          <a:xfrm>
            <a:off x="0" y="674388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120" name="그래픽 41"/>
          <p:cNvPicPr/>
          <p:nvPr/>
        </p:nvPicPr>
        <p:blipFill>
          <a:blip r:embed="rId4"/>
          <a:stretch/>
        </p:blipFill>
        <p:spPr>
          <a:xfrm>
            <a:off x="-1042560" y="4289040"/>
            <a:ext cx="139680" cy="139680"/>
          </a:xfrm>
          <a:prstGeom prst="rect">
            <a:avLst/>
          </a:prstGeom>
          <a:ln w="0">
            <a:noFill/>
          </a:ln>
        </p:spPr>
      </p:pic>
      <p:pic>
        <p:nvPicPr>
          <p:cNvPr id="121" name="그래픽 49"/>
          <p:cNvPicPr/>
          <p:nvPr/>
        </p:nvPicPr>
        <p:blipFill>
          <a:blip r:embed="rId5"/>
          <a:stretch/>
        </p:blipFill>
        <p:spPr>
          <a:xfrm>
            <a:off x="11072880" y="1555200"/>
            <a:ext cx="230040" cy="230040"/>
          </a:xfrm>
          <a:prstGeom prst="rect">
            <a:avLst/>
          </a:prstGeom>
          <a:ln w="0">
            <a:noFill/>
          </a:ln>
        </p:spPr>
      </p:pic>
      <p:pic>
        <p:nvPicPr>
          <p:cNvPr id="122" name="그래픽 51"/>
          <p:cNvPicPr/>
          <p:nvPr/>
        </p:nvPicPr>
        <p:blipFill>
          <a:blip r:embed="rId6"/>
          <a:stretch/>
        </p:blipFill>
        <p:spPr>
          <a:xfrm rot="2700000">
            <a:off x="11934720" y="300240"/>
            <a:ext cx="340560" cy="340560"/>
          </a:xfrm>
          <a:prstGeom prst="rect">
            <a:avLst/>
          </a:prstGeom>
          <a:ln w="0">
            <a:noFill/>
          </a:ln>
        </p:spPr>
      </p:pic>
      <p:grpSp>
        <p:nvGrpSpPr>
          <p:cNvPr id="123" name="그룹 8"/>
          <p:cNvGrpSpPr/>
          <p:nvPr/>
        </p:nvGrpSpPr>
        <p:grpSpPr>
          <a:xfrm>
            <a:off x="296640" y="1043280"/>
            <a:ext cx="6157800" cy="4368240"/>
            <a:chOff x="296640" y="1043280"/>
            <a:chExt cx="6157800" cy="4368240"/>
          </a:xfrm>
        </p:grpSpPr>
        <p:pic>
          <p:nvPicPr>
            <p:cNvPr id="124" name="그래픽 24"/>
            <p:cNvPicPr/>
            <p:nvPr/>
          </p:nvPicPr>
          <p:blipFill>
            <a:blip r:embed="rId7"/>
            <a:stretch/>
          </p:blipFill>
          <p:spPr>
            <a:xfrm>
              <a:off x="346320" y="1043280"/>
              <a:ext cx="6108120" cy="343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5" name="그래픽 39"/>
            <p:cNvPicPr/>
            <p:nvPr/>
          </p:nvPicPr>
          <p:blipFill>
            <a:blip r:embed="rId8"/>
            <a:stretch/>
          </p:blipFill>
          <p:spPr>
            <a:xfrm>
              <a:off x="3709440" y="5176800"/>
              <a:ext cx="234720" cy="234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6" name="그래픽 45"/>
            <p:cNvPicPr/>
            <p:nvPr/>
          </p:nvPicPr>
          <p:blipFill>
            <a:blip r:embed="rId9"/>
            <a:stretch/>
          </p:blipFill>
          <p:spPr>
            <a:xfrm>
              <a:off x="4538160" y="4298400"/>
              <a:ext cx="103680" cy="10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7" name="그래픽 47"/>
            <p:cNvPicPr/>
            <p:nvPr/>
          </p:nvPicPr>
          <p:blipFill>
            <a:blip r:embed="rId10"/>
            <a:stretch/>
          </p:blipFill>
          <p:spPr>
            <a:xfrm>
              <a:off x="1203480" y="2752200"/>
              <a:ext cx="317160" cy="31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8" name="그래픽 53"/>
            <p:cNvPicPr/>
            <p:nvPr/>
          </p:nvPicPr>
          <p:blipFill>
            <a:blip r:embed="rId11"/>
            <a:stretch/>
          </p:blipFill>
          <p:spPr>
            <a:xfrm>
              <a:off x="296640" y="1824480"/>
              <a:ext cx="317160" cy="30096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그래픽 13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22" name="사각형: 둥근 한쪽 모서리 5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23" name="그룹 18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24" name="TextBox 52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25" name="TextBox 5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26" name="TextBox 54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27" name="TextBox 55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28" name="TextBox 56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29" name="그룹 20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30" name="TextBox 57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GUI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31" name="그래픽 14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32" name="그림 5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33" name="직사각형 305"/>
          <p:cNvSpPr/>
          <p:nvPr/>
        </p:nvSpPr>
        <p:spPr>
          <a:xfrm>
            <a:off x="720000" y="2520000"/>
            <a:ext cx="3778920" cy="141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사용자 이름 입력 시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User :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{</a:t>
            </a:r>
            <a:r>
              <a:rPr lang="ko-KR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사용자</a:t>
            </a: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}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를 표시하여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사용자 맞춤 환경 세팅 값 적용</a:t>
            </a:r>
            <a:endParaRPr lang="en-US" sz="1800" b="0" strike="noStrike" spc="-1">
              <a:latin typeface="Noto Sans CJK KR"/>
            </a:endParaRPr>
          </a:p>
        </p:txBody>
      </p:sp>
      <p:pic>
        <p:nvPicPr>
          <p:cNvPr id="434" name="그림 306"/>
          <p:cNvPicPr/>
          <p:nvPr/>
        </p:nvPicPr>
        <p:blipFill>
          <a:blip r:embed="rId4"/>
          <a:stretch/>
        </p:blipFill>
        <p:spPr>
          <a:xfrm>
            <a:off x="7200000" y="1260000"/>
            <a:ext cx="4617720" cy="3076920"/>
          </a:xfrm>
          <a:prstGeom prst="rect">
            <a:avLst/>
          </a:prstGeom>
          <a:ln w="0">
            <a:noFill/>
          </a:ln>
        </p:spPr>
      </p:pic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03F3AA-18C7-EBB0-C91B-9F60FFA4EBA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00" y="2520000"/>
            <a:ext cx="6696000" cy="414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그래픽 15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37" name="사각형: 둥근 한쪽 모서리 6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38" name="그룹 2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39" name="TextBox 58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40" name="TextBox 59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41" name="TextBox 6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42" name="TextBox 6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43" name="TextBox 6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44" name="그룹 2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45" name="TextBox 6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GUI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46" name="그래픽 17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47" name="그림 6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48" name="직사각형 320"/>
          <p:cNvSpPr/>
          <p:nvPr/>
        </p:nvSpPr>
        <p:spPr>
          <a:xfrm>
            <a:off x="720000" y="2366280"/>
            <a:ext cx="3778920" cy="174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주행 모드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(Eco)</a:t>
            </a: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Eco </a:t>
            </a:r>
            <a:r>
              <a:rPr lang="ko-KR" sz="18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모드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를 선택 시</a:t>
            </a: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drive_mode.yaml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에 있는 속도</a:t>
            </a:r>
            <a:br>
              <a:rPr sz="1800" dirty="0"/>
            </a:b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변수들을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호출</a:t>
            </a:r>
            <a:endParaRPr lang="en-US" sz="1800" b="0" strike="noStrike" spc="-1" dirty="0">
              <a:latin typeface="Noto Sans CJK KR"/>
            </a:endParaRPr>
          </a:p>
        </p:txBody>
      </p:sp>
      <p:pic>
        <p:nvPicPr>
          <p:cNvPr id="449" name="그림 321"/>
          <p:cNvPicPr/>
          <p:nvPr/>
        </p:nvPicPr>
        <p:blipFill>
          <a:blip r:embed="rId4"/>
          <a:srcRect t="61084" b="23194"/>
          <a:stretch>
            <a:fillRect/>
          </a:stretch>
        </p:blipFill>
        <p:spPr>
          <a:xfrm>
            <a:off x="5455202" y="2550549"/>
            <a:ext cx="5758920" cy="720000"/>
          </a:xfrm>
          <a:prstGeom prst="rect">
            <a:avLst/>
          </a:prstGeom>
          <a:ln w="0">
            <a:noFill/>
          </a:ln>
        </p:spPr>
      </p:pic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78C995-E9E1-4F9F-F100-A92243BF0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38"/>
          <a:stretch>
            <a:fillRect/>
          </a:stretch>
        </p:blipFill>
        <p:spPr>
          <a:xfrm>
            <a:off x="743760" y="4002752"/>
            <a:ext cx="10470362" cy="2745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그래픽 18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53" name="사각형: 둥근 한쪽 모서리 7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54" name="그룹 23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55" name="TextBox 64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56" name="TextBox 65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57" name="TextBox 66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58" name="TextBox 67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59" name="TextBox 68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60" name="그룹 24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61" name="TextBox 69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GUI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62" name="그래픽 19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63" name="그림 7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64" name="직사각형 336"/>
          <p:cNvSpPr/>
          <p:nvPr/>
        </p:nvSpPr>
        <p:spPr>
          <a:xfrm>
            <a:off x="720000" y="2366280"/>
            <a:ext cx="3778920" cy="174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주행 모드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(Comport)</a:t>
            </a: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Comport </a:t>
            </a:r>
            <a:r>
              <a:rPr lang="ko-KR" sz="1800" b="1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모드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를 선택 시</a:t>
            </a:r>
            <a:endParaRPr lang="en-US" sz="1800" b="0" strike="noStrike" spc="-1" dirty="0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drive_mode.yaml</a:t>
            </a:r>
            <a:r>
              <a:rPr 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에 있는 속도</a:t>
            </a:r>
            <a:br>
              <a:rPr sz="1800" dirty="0"/>
            </a:b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변수들을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KR"/>
                <a:ea typeface="DejaVu Sans"/>
              </a:rPr>
              <a:t>호출</a:t>
            </a:r>
            <a:endParaRPr lang="en-US" sz="1800" b="0" strike="noStrike" spc="-1" dirty="0">
              <a:latin typeface="Noto Sans CJK KR"/>
            </a:endParaRPr>
          </a:p>
        </p:txBody>
      </p:sp>
      <p:pic>
        <p:nvPicPr>
          <p:cNvPr id="465" name="그림 337"/>
          <p:cNvPicPr/>
          <p:nvPr/>
        </p:nvPicPr>
        <p:blipFill>
          <a:blip r:embed="rId4"/>
          <a:srcRect t="82081"/>
          <a:stretch>
            <a:fillRect/>
          </a:stretch>
        </p:blipFill>
        <p:spPr>
          <a:xfrm>
            <a:off x="5454000" y="2552400"/>
            <a:ext cx="5760000" cy="831600"/>
          </a:xfrm>
          <a:prstGeom prst="rect">
            <a:avLst/>
          </a:prstGeom>
          <a:ln w="0">
            <a:noFill/>
          </a:ln>
        </p:spPr>
      </p:pic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EE8913-3A14-B819-58BF-2C060DFBDA7B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1"/>
          <a:stretch>
            <a:fillRect/>
          </a:stretch>
        </p:blipFill>
        <p:spPr>
          <a:xfrm>
            <a:off x="745200" y="4003200"/>
            <a:ext cx="10468800" cy="2746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그래픽 20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69" name="사각형: 둥근 한쪽 모서리 8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0" name="그룹 25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71" name="TextBox 70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72" name="TextBox 71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73" name="TextBox 72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74" name="TextBox 73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5" name="TextBox 74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6" name="그룹 26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477" name="TextBox 75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GUI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478" name="그래픽 22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79" name="그림 8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80" name="직사각형 352"/>
          <p:cNvSpPr/>
          <p:nvPr/>
        </p:nvSpPr>
        <p:spPr>
          <a:xfrm>
            <a:off x="720000" y="2366280"/>
            <a:ext cx="3778920" cy="174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주행 모드</a:t>
            </a: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(Sport)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r>
              <a:rPr lang="en-US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Sport </a:t>
            </a:r>
            <a:r>
              <a:rPr lang="ko-KR" sz="1800" b="1" strike="noStrike" spc="-1">
                <a:solidFill>
                  <a:srgbClr val="000000"/>
                </a:solidFill>
                <a:latin typeface="Noto Sans CJK KR"/>
                <a:ea typeface="DejaVu Sans"/>
              </a:rPr>
              <a:t>모드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를 선택 시</a:t>
            </a:r>
            <a:endParaRPr lang="en-US" sz="1800" b="0" strike="noStrike" spc="-1">
              <a:latin typeface="Noto Sans CJK KR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drive_mode.yaml</a:t>
            </a:r>
            <a:r>
              <a:rPr lang="ko-KR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에 있는 속도</a:t>
            </a:r>
            <a:br>
              <a:rPr sz="1800"/>
            </a:br>
            <a:r>
              <a:rPr lang="en-US" sz="1800" b="0" strike="noStrike" spc="-1">
                <a:solidFill>
                  <a:srgbClr val="000000"/>
                </a:solidFill>
                <a:latin typeface="Noto Sans CJK KR"/>
                <a:ea typeface="DejaVu Sans"/>
              </a:rPr>
              <a:t> 변수들을 호출</a:t>
            </a:r>
            <a:endParaRPr lang="en-US" sz="1800" b="0" strike="noStrike" spc="-1">
              <a:latin typeface="Noto Sans CJK KR"/>
            </a:endParaRPr>
          </a:p>
        </p:txBody>
      </p:sp>
      <p:pic>
        <p:nvPicPr>
          <p:cNvPr id="481" name="그림 353"/>
          <p:cNvPicPr/>
          <p:nvPr/>
        </p:nvPicPr>
        <p:blipFill>
          <a:blip r:embed="rId4"/>
          <a:srcRect t="76375" b="13396"/>
          <a:stretch/>
        </p:blipFill>
        <p:spPr>
          <a:xfrm>
            <a:off x="5454000" y="2552400"/>
            <a:ext cx="5758920" cy="468000"/>
          </a:xfrm>
          <a:prstGeom prst="rect">
            <a:avLst/>
          </a:prstGeom>
          <a:ln w="0">
            <a:noFill/>
          </a:ln>
        </p:spPr>
      </p:pic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2DD347-7F64-54EC-6C64-884219B2776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9"/>
          <a:stretch>
            <a:fillRect/>
          </a:stretch>
        </p:blipFill>
        <p:spPr>
          <a:xfrm>
            <a:off x="745200" y="4003200"/>
            <a:ext cx="10468800" cy="2746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4B40-3BE7-1E84-1F18-14B8BCCA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그래픽 20">
            <a:extLst>
              <a:ext uri="{FF2B5EF4-FFF2-40B4-BE49-F238E27FC236}">
                <a16:creationId xmlns:a16="http://schemas.microsoft.com/office/drawing/2014/main" id="{1A26BEF7-F5C6-68C4-79E1-20915BCF834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69" name="사각형: 둥근 한쪽 모서리 8">
            <a:extLst>
              <a:ext uri="{FF2B5EF4-FFF2-40B4-BE49-F238E27FC236}">
                <a16:creationId xmlns:a16="http://schemas.microsoft.com/office/drawing/2014/main" id="{855C915A-AF83-507C-CDCD-C55464394679}"/>
              </a:ext>
            </a:extLst>
          </p:cNvPr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0" name="그룹 25">
            <a:extLst>
              <a:ext uri="{FF2B5EF4-FFF2-40B4-BE49-F238E27FC236}">
                <a16:creationId xmlns:a16="http://schemas.microsoft.com/office/drawing/2014/main" id="{014CFF82-150F-CE5D-081B-13EA10F1ED43}"/>
              </a:ext>
            </a:extLst>
          </p:cNvPr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71" name="TextBox 70">
              <a:extLst>
                <a:ext uri="{FF2B5EF4-FFF2-40B4-BE49-F238E27FC236}">
                  <a16:creationId xmlns:a16="http://schemas.microsoft.com/office/drawing/2014/main" id="{21B11686-BF7C-EB2A-E65F-D959128D0296}"/>
                </a:ext>
              </a:extLst>
            </p:cNvPr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72" name="TextBox 71">
              <a:extLst>
                <a:ext uri="{FF2B5EF4-FFF2-40B4-BE49-F238E27FC236}">
                  <a16:creationId xmlns:a16="http://schemas.microsoft.com/office/drawing/2014/main" id="{9DE2E561-75BF-7612-99DD-6D12649FD92E}"/>
                </a:ext>
              </a:extLst>
            </p:cNvPr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73" name="TextBox 72">
              <a:extLst>
                <a:ext uri="{FF2B5EF4-FFF2-40B4-BE49-F238E27FC236}">
                  <a16:creationId xmlns:a16="http://schemas.microsoft.com/office/drawing/2014/main" id="{40174868-FB3A-3796-7C39-B44BF979F698}"/>
                </a:ext>
              </a:extLst>
            </p:cNvPr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74" name="TextBox 73">
            <a:extLst>
              <a:ext uri="{FF2B5EF4-FFF2-40B4-BE49-F238E27FC236}">
                <a16:creationId xmlns:a16="http://schemas.microsoft.com/office/drawing/2014/main" id="{3DBB5EC0-3646-1B96-12E5-5DE88F85CD2C}"/>
              </a:ext>
            </a:extLst>
          </p:cNvPr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5" name="TextBox 74">
            <a:extLst>
              <a:ext uri="{FF2B5EF4-FFF2-40B4-BE49-F238E27FC236}">
                <a16:creationId xmlns:a16="http://schemas.microsoft.com/office/drawing/2014/main" id="{5F49D686-36AF-E157-C363-B07FC72F6748}"/>
              </a:ext>
            </a:extLst>
          </p:cNvPr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6" name="그룹 26">
            <a:extLst>
              <a:ext uri="{FF2B5EF4-FFF2-40B4-BE49-F238E27FC236}">
                <a16:creationId xmlns:a16="http://schemas.microsoft.com/office/drawing/2014/main" id="{FDFA9F1E-04B7-5E9B-1C3E-8A3553B9E49B}"/>
              </a:ext>
            </a:extLst>
          </p:cNvPr>
          <p:cNvGrpSpPr/>
          <p:nvPr/>
        </p:nvGrpSpPr>
        <p:grpSpPr>
          <a:xfrm>
            <a:off x="541800" y="1430280"/>
            <a:ext cx="10523160" cy="367878"/>
            <a:chOff x="541800" y="1430280"/>
            <a:chExt cx="10523160" cy="367878"/>
          </a:xfrm>
        </p:grpSpPr>
        <p:sp>
          <p:nvSpPr>
            <p:cNvPr id="477" name="TextBox 75">
              <a:extLst>
                <a:ext uri="{FF2B5EF4-FFF2-40B4-BE49-F238E27FC236}">
                  <a16:creationId xmlns:a16="http://schemas.microsoft.com/office/drawing/2014/main" id="{56BCD8C2-7E3A-77BD-4C2B-8EDEF2996970}"/>
                </a:ext>
              </a:extLst>
            </p:cNvPr>
            <p:cNvSpPr/>
            <p:nvPr/>
          </p:nvSpPr>
          <p:spPr>
            <a:xfrm>
              <a:off x="743760" y="1430280"/>
              <a:ext cx="10321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GUI – </a:t>
              </a:r>
              <a:r>
                <a:rPr lang="ko-KR" alt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이벤트 로그</a:t>
              </a:r>
              <a:endParaRPr lang="en-US" sz="1800" b="0" strike="noStrike" spc="-1" dirty="0">
                <a:latin typeface="Noto Sans CJK KR"/>
              </a:endParaRPr>
            </a:p>
          </p:txBody>
        </p:sp>
        <p:sp>
          <p:nvSpPr>
            <p:cNvPr id="478" name="그래픽 22">
              <a:extLst>
                <a:ext uri="{FF2B5EF4-FFF2-40B4-BE49-F238E27FC236}">
                  <a16:creationId xmlns:a16="http://schemas.microsoft.com/office/drawing/2014/main" id="{4084CCEB-EDF5-7F46-BDF9-51CBE65A58AA}"/>
                </a:ext>
              </a:extLst>
            </p:cNvPr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79" name="그림 8">
            <a:extLst>
              <a:ext uri="{FF2B5EF4-FFF2-40B4-BE49-F238E27FC236}">
                <a16:creationId xmlns:a16="http://schemas.microsoft.com/office/drawing/2014/main" id="{0811E757-EBA1-FE4C-1E76-0A6C816CE36C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480" name="직사각형 352">
            <a:extLst>
              <a:ext uri="{FF2B5EF4-FFF2-40B4-BE49-F238E27FC236}">
                <a16:creationId xmlns:a16="http://schemas.microsoft.com/office/drawing/2014/main" id="{ED4C36CD-A49A-43CF-25E5-582DCBCD6EBB}"/>
              </a:ext>
            </a:extLst>
          </p:cNvPr>
          <p:cNvSpPr/>
          <p:nvPr/>
        </p:nvSpPr>
        <p:spPr>
          <a:xfrm>
            <a:off x="700544" y="1928538"/>
            <a:ext cx="9153574" cy="174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Noto Sans CJK KR"/>
                <a:ea typeface="DejaVu Sans"/>
              </a:rPr>
              <a:t>get_logger.info </a:t>
            </a:r>
            <a:r>
              <a:rPr lang="ko-KR" altLang="en-US" spc="-1" dirty="0">
                <a:solidFill>
                  <a:srgbClr val="000000"/>
                </a:solidFill>
                <a:latin typeface="Noto Sans CJK KR"/>
                <a:ea typeface="DejaVu Sans"/>
              </a:rPr>
              <a:t> 를 하게 될 경우 </a:t>
            </a:r>
            <a:b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</a:br>
            <a: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  <a:t>  </a:t>
            </a:r>
            <a:r>
              <a:rPr lang="en-US" altLang="ko-KR" spc="-1" dirty="0" err="1">
                <a:solidFill>
                  <a:srgbClr val="000000"/>
                </a:solidFill>
                <a:latin typeface="Noto Sans CJK KR"/>
                <a:ea typeface="DejaVu Sans"/>
              </a:rPr>
              <a:t>gui</a:t>
            </a:r>
            <a:r>
              <a:rPr lang="ko-KR" altLang="en-US" spc="-1" dirty="0">
                <a:solidFill>
                  <a:srgbClr val="000000"/>
                </a:solidFill>
                <a:latin typeface="Noto Sans CJK KR"/>
                <a:ea typeface="DejaVu Sans"/>
              </a:rPr>
              <a:t>와 쓰레드 충돌 발생</a:t>
            </a:r>
            <a: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  <a:t>.</a:t>
            </a:r>
            <a:b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</a:br>
            <a: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  <a:t> </a:t>
            </a:r>
            <a:br>
              <a:rPr lang="en-US" altLang="ko-KR" spc="-1" dirty="0">
                <a:solidFill>
                  <a:srgbClr val="000000"/>
                </a:solidFill>
                <a:latin typeface="Noto Sans CJK KR"/>
                <a:ea typeface="DejaVu Sans"/>
              </a:rPr>
            </a:br>
            <a:r>
              <a:rPr lang="ko-KR" altLang="en-US" spc="-1" dirty="0">
                <a:solidFill>
                  <a:srgbClr val="000000"/>
                </a:solidFill>
                <a:latin typeface="Noto Sans CJK KR"/>
                <a:ea typeface="DejaVu Sans"/>
              </a:rPr>
              <a:t>이를 해결하기 위해 문자 출력부분을 토픽으로 발행 </a:t>
            </a:r>
            <a:endParaRPr lang="en-US" sz="1800" b="0" strike="noStrike" spc="-1" dirty="0">
              <a:latin typeface="Noto Sans CJK KR"/>
            </a:endParaRPr>
          </a:p>
        </p:txBody>
      </p: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76D4D1-26B0-A1FF-FEBD-7DEBEAF3163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9"/>
          <a:stretch>
            <a:fillRect/>
          </a:stretch>
        </p:blipFill>
        <p:spPr>
          <a:xfrm>
            <a:off x="730080" y="4111200"/>
            <a:ext cx="10468800" cy="27468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7FE098-DA68-2382-D3CF-181869772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" y="3073343"/>
            <a:ext cx="1115377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90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7866B-EE38-5619-92CE-3814C394C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그래픽 20">
            <a:extLst>
              <a:ext uri="{FF2B5EF4-FFF2-40B4-BE49-F238E27FC236}">
                <a16:creationId xmlns:a16="http://schemas.microsoft.com/office/drawing/2014/main" id="{4274AE75-AD13-5859-00CD-A6ED9067469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69" name="사각형: 둥근 한쪽 모서리 8">
            <a:extLst>
              <a:ext uri="{FF2B5EF4-FFF2-40B4-BE49-F238E27FC236}">
                <a16:creationId xmlns:a16="http://schemas.microsoft.com/office/drawing/2014/main" id="{7AB1E735-4DC2-426D-880E-6D2043D008CD}"/>
              </a:ext>
            </a:extLst>
          </p:cNvPr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0" name="그룹 25">
            <a:extLst>
              <a:ext uri="{FF2B5EF4-FFF2-40B4-BE49-F238E27FC236}">
                <a16:creationId xmlns:a16="http://schemas.microsoft.com/office/drawing/2014/main" id="{6E2F9098-F28A-771F-3454-13BE30F35C98}"/>
              </a:ext>
            </a:extLst>
          </p:cNvPr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71" name="TextBox 70">
              <a:extLst>
                <a:ext uri="{FF2B5EF4-FFF2-40B4-BE49-F238E27FC236}">
                  <a16:creationId xmlns:a16="http://schemas.microsoft.com/office/drawing/2014/main" id="{8BB0B9EE-F854-6ED1-B6BE-61F08B36A443}"/>
                </a:ext>
              </a:extLst>
            </p:cNvPr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72" name="TextBox 71">
              <a:extLst>
                <a:ext uri="{FF2B5EF4-FFF2-40B4-BE49-F238E27FC236}">
                  <a16:creationId xmlns:a16="http://schemas.microsoft.com/office/drawing/2014/main" id="{33A6CE26-2191-0C0D-5746-31DD531E89EF}"/>
                </a:ext>
              </a:extLst>
            </p:cNvPr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73" name="TextBox 72">
              <a:extLst>
                <a:ext uri="{FF2B5EF4-FFF2-40B4-BE49-F238E27FC236}">
                  <a16:creationId xmlns:a16="http://schemas.microsoft.com/office/drawing/2014/main" id="{5404B0E3-83DC-53DC-CB26-DAAC7536F69F}"/>
                </a:ext>
              </a:extLst>
            </p:cNvPr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74" name="TextBox 73">
            <a:extLst>
              <a:ext uri="{FF2B5EF4-FFF2-40B4-BE49-F238E27FC236}">
                <a16:creationId xmlns:a16="http://schemas.microsoft.com/office/drawing/2014/main" id="{4A6A3FFB-1A6C-8DEB-5370-559C81DFBBBD}"/>
              </a:ext>
            </a:extLst>
          </p:cNvPr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5" name="TextBox 74">
            <a:extLst>
              <a:ext uri="{FF2B5EF4-FFF2-40B4-BE49-F238E27FC236}">
                <a16:creationId xmlns:a16="http://schemas.microsoft.com/office/drawing/2014/main" id="{A0CE6CD3-A86C-8CC2-39F2-F269F7056E5A}"/>
              </a:ext>
            </a:extLst>
          </p:cNvPr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76" name="그룹 26">
            <a:extLst>
              <a:ext uri="{FF2B5EF4-FFF2-40B4-BE49-F238E27FC236}">
                <a16:creationId xmlns:a16="http://schemas.microsoft.com/office/drawing/2014/main" id="{31D532CF-5D7C-04D2-21BE-436C153A15DA}"/>
              </a:ext>
            </a:extLst>
          </p:cNvPr>
          <p:cNvGrpSpPr/>
          <p:nvPr/>
        </p:nvGrpSpPr>
        <p:grpSpPr>
          <a:xfrm>
            <a:off x="541800" y="1430280"/>
            <a:ext cx="10523160" cy="367878"/>
            <a:chOff x="541800" y="1430280"/>
            <a:chExt cx="10523160" cy="367878"/>
          </a:xfrm>
        </p:grpSpPr>
        <p:sp>
          <p:nvSpPr>
            <p:cNvPr id="477" name="TextBox 75">
              <a:extLst>
                <a:ext uri="{FF2B5EF4-FFF2-40B4-BE49-F238E27FC236}">
                  <a16:creationId xmlns:a16="http://schemas.microsoft.com/office/drawing/2014/main" id="{B7E0B5E3-8F66-1EED-EF70-7C03C11A64DE}"/>
                </a:ext>
              </a:extLst>
            </p:cNvPr>
            <p:cNvSpPr/>
            <p:nvPr/>
          </p:nvSpPr>
          <p:spPr>
            <a:xfrm>
              <a:off x="743760" y="1430280"/>
              <a:ext cx="1032120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00" dirty="0">
                  <a:solidFill>
                    <a:srgbClr val="3B3838"/>
                  </a:solidFill>
                  <a:latin typeface="Noto Sans CJK KR"/>
                  <a:ea typeface="DejaVu Sans"/>
                </a:rPr>
                <a:t>GUI </a:t>
              </a:r>
              <a:endParaRPr lang="en-US" sz="1800" b="0" strike="noStrike" spc="-1" dirty="0">
                <a:latin typeface="Noto Sans CJK KR"/>
              </a:endParaRPr>
            </a:p>
          </p:txBody>
        </p:sp>
        <p:sp>
          <p:nvSpPr>
            <p:cNvPr id="478" name="그래픽 22">
              <a:extLst>
                <a:ext uri="{FF2B5EF4-FFF2-40B4-BE49-F238E27FC236}">
                  <a16:creationId xmlns:a16="http://schemas.microsoft.com/office/drawing/2014/main" id="{95AD962D-CAF2-B0D3-BE2A-DB10947DAE64}"/>
                </a:ext>
              </a:extLst>
            </p:cNvPr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79" name="그림 8">
            <a:extLst>
              <a:ext uri="{FF2B5EF4-FFF2-40B4-BE49-F238E27FC236}">
                <a16:creationId xmlns:a16="http://schemas.microsoft.com/office/drawing/2014/main" id="{43A740BE-AF84-FF7C-7759-172521BE5C79}"/>
              </a:ext>
            </a:extLst>
          </p:cNvPr>
          <p:cNvPicPr/>
          <p:nvPr/>
        </p:nvPicPr>
        <p:blipFill>
          <a:blip r:embed="rId5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2" name="스크린캐스트 2025년 06월 13일 15시 39분 51초">
            <a:hlinkClick r:id="" action="ppaction://media"/>
            <a:extLst>
              <a:ext uri="{FF2B5EF4-FFF2-40B4-BE49-F238E27FC236}">
                <a16:creationId xmlns:a16="http://schemas.microsoft.com/office/drawing/2014/main" id="{B0252E51-8DB5-8993-B9FC-D56631E15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720" y="1874601"/>
            <a:ext cx="10660388" cy="46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3AC20-BB39-3CCB-A45E-D87381F06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그래픽 60">
            <a:extLst>
              <a:ext uri="{FF2B5EF4-FFF2-40B4-BE49-F238E27FC236}">
                <a16:creationId xmlns:a16="http://schemas.microsoft.com/office/drawing/2014/main" id="{E481B022-6B29-16F3-9C34-9894200F780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160" y="0"/>
            <a:ext cx="12188880" cy="6854760"/>
          </a:xfrm>
          <a:prstGeom prst="rect">
            <a:avLst/>
          </a:prstGeom>
          <a:ln w="0">
            <a:noFill/>
          </a:ln>
        </p:spPr>
      </p:pic>
      <p:pic>
        <p:nvPicPr>
          <p:cNvPr id="485" name="그래픽 55">
            <a:extLst>
              <a:ext uri="{FF2B5EF4-FFF2-40B4-BE49-F238E27FC236}">
                <a16:creationId xmlns:a16="http://schemas.microsoft.com/office/drawing/2014/main" id="{7C039BF8-561A-EFF8-A0E3-F7E435B35858}"/>
              </a:ext>
            </a:extLst>
          </p:cNvPr>
          <p:cNvPicPr/>
          <p:nvPr/>
        </p:nvPicPr>
        <p:blipFill>
          <a:blip r:embed="rId3"/>
          <a:srcRect r="2092" b="22186"/>
          <a:stretch/>
        </p:blipFill>
        <p:spPr>
          <a:xfrm rot="16200000">
            <a:off x="10645200" y="3138480"/>
            <a:ext cx="2547720" cy="538560"/>
          </a:xfrm>
          <a:prstGeom prst="rect">
            <a:avLst/>
          </a:prstGeom>
          <a:ln w="0">
            <a:noFill/>
          </a:ln>
        </p:spPr>
      </p:pic>
      <p:sp>
        <p:nvSpPr>
          <p:cNvPr id="487" name="사각형: 둥근 한쪽 모서리 38">
            <a:extLst>
              <a:ext uri="{FF2B5EF4-FFF2-40B4-BE49-F238E27FC236}">
                <a16:creationId xmlns:a16="http://schemas.microsoft.com/office/drawing/2014/main" id="{4C445989-6C22-6B3F-5BE7-3AF5C52761ED}"/>
              </a:ext>
            </a:extLst>
          </p:cNvPr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88" name="그룹 2">
            <a:extLst>
              <a:ext uri="{FF2B5EF4-FFF2-40B4-BE49-F238E27FC236}">
                <a16:creationId xmlns:a16="http://schemas.microsoft.com/office/drawing/2014/main" id="{FC99797E-8659-9768-7CF5-B28D250DFDEA}"/>
              </a:ext>
            </a:extLst>
          </p:cNvPr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489" name="TextBox 26">
              <a:extLst>
                <a:ext uri="{FF2B5EF4-FFF2-40B4-BE49-F238E27FC236}">
                  <a16:creationId xmlns:a16="http://schemas.microsoft.com/office/drawing/2014/main" id="{B8B039CE-B800-88D3-8AEB-C9AD82DCA456}"/>
                </a:ext>
              </a:extLst>
            </p:cNvPr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490" name="TextBox 10">
              <a:extLst>
                <a:ext uri="{FF2B5EF4-FFF2-40B4-BE49-F238E27FC236}">
                  <a16:creationId xmlns:a16="http://schemas.microsoft.com/office/drawing/2014/main" id="{52F7FE12-115B-62B0-5B17-0DFE57A07E16}"/>
                </a:ext>
              </a:extLst>
            </p:cNvPr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491" name="TextBox 12">
              <a:extLst>
                <a:ext uri="{FF2B5EF4-FFF2-40B4-BE49-F238E27FC236}">
                  <a16:creationId xmlns:a16="http://schemas.microsoft.com/office/drawing/2014/main" id="{B071BB10-C10D-1FFE-E4DC-ED80D26FB68C}"/>
                </a:ext>
              </a:extLst>
            </p:cNvPr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05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492" name="TextBox 1">
            <a:extLst>
              <a:ext uri="{FF2B5EF4-FFF2-40B4-BE49-F238E27FC236}">
                <a16:creationId xmlns:a16="http://schemas.microsoft.com/office/drawing/2014/main" id="{6F8D5870-6F98-320F-69F3-B7560564EC3F}"/>
              </a:ext>
            </a:extLst>
          </p:cNvPr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93" name="TextBox 3">
            <a:extLst>
              <a:ext uri="{FF2B5EF4-FFF2-40B4-BE49-F238E27FC236}">
                <a16:creationId xmlns:a16="http://schemas.microsoft.com/office/drawing/2014/main" id="{68054C5C-61A3-C355-F873-52D5252A9DE8}"/>
              </a:ext>
            </a:extLst>
          </p:cNvPr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94" name="그룹 7">
            <a:extLst>
              <a:ext uri="{FF2B5EF4-FFF2-40B4-BE49-F238E27FC236}">
                <a16:creationId xmlns:a16="http://schemas.microsoft.com/office/drawing/2014/main" id="{C00EA386-A752-2E73-E1BA-2CEDDEFEB67B}"/>
              </a:ext>
            </a:extLst>
          </p:cNvPr>
          <p:cNvGrpSpPr/>
          <p:nvPr/>
        </p:nvGrpSpPr>
        <p:grpSpPr>
          <a:xfrm>
            <a:off x="3226641" y="1598554"/>
            <a:ext cx="5392718" cy="4836806"/>
            <a:chOff x="541800" y="1598554"/>
            <a:chExt cx="5392719" cy="4836806"/>
          </a:xfrm>
        </p:grpSpPr>
        <p:sp>
          <p:nvSpPr>
            <p:cNvPr id="495" name="사각형: 둥근 모서리 11">
              <a:extLst>
                <a:ext uri="{FF2B5EF4-FFF2-40B4-BE49-F238E27FC236}">
                  <a16:creationId xmlns:a16="http://schemas.microsoft.com/office/drawing/2014/main" id="{ACD97CF2-12C7-5356-8AB0-F8C9E33B728C}"/>
                </a:ext>
              </a:extLst>
            </p:cNvPr>
            <p:cNvSpPr/>
            <p:nvPr/>
          </p:nvSpPr>
          <p:spPr>
            <a:xfrm>
              <a:off x="541800" y="2408040"/>
              <a:ext cx="5360760" cy="4027320"/>
            </a:xfrm>
            <a:prstGeom prst="roundRect">
              <a:avLst>
                <a:gd name="adj" fmla="val 6897"/>
              </a:avLst>
            </a:prstGeom>
            <a:solidFill>
              <a:srgbClr val="FFFFFF">
                <a:alpha val="85000"/>
              </a:srgbClr>
            </a:solidFill>
            <a:ln w="25560">
              <a:noFill/>
            </a:ln>
            <a:effectLst>
              <a:outerShdw blurRad="63360" rotWithShape="0">
                <a:srgbClr val="3378C8">
                  <a:alpha val="3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96" name="직사각형 19">
              <a:extLst>
                <a:ext uri="{FF2B5EF4-FFF2-40B4-BE49-F238E27FC236}">
                  <a16:creationId xmlns:a16="http://schemas.microsoft.com/office/drawing/2014/main" id="{9DAF2945-6891-C3C8-36C1-A618A4497163}"/>
                </a:ext>
              </a:extLst>
            </p:cNvPr>
            <p:cNvSpPr/>
            <p:nvPr/>
          </p:nvSpPr>
          <p:spPr>
            <a:xfrm rot="5400000">
              <a:off x="3180240" y="231840"/>
              <a:ext cx="90720" cy="4436640"/>
            </a:xfrm>
            <a:prstGeom prst="rect">
              <a:avLst/>
            </a:prstGeom>
            <a:solidFill>
              <a:srgbClr val="3378C8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97" name="TextBox 39">
              <a:extLst>
                <a:ext uri="{FF2B5EF4-FFF2-40B4-BE49-F238E27FC236}">
                  <a16:creationId xmlns:a16="http://schemas.microsoft.com/office/drawing/2014/main" id="{67A0698D-8474-4A73-F4A2-2326C960CFF7}"/>
                </a:ext>
              </a:extLst>
            </p:cNvPr>
            <p:cNvSpPr/>
            <p:nvPr/>
          </p:nvSpPr>
          <p:spPr>
            <a:xfrm>
              <a:off x="573759" y="1598554"/>
              <a:ext cx="5360760" cy="60422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20000"/>
                </a:lnSpc>
                <a:buNone/>
              </a:pPr>
              <a:r>
                <a:rPr lang="ko-KR" altLang="en-US" sz="3000" b="1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보완할 점 </a:t>
              </a:r>
              <a:r>
                <a:rPr lang="en-US" altLang="ko-KR" sz="3000" b="1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/ </a:t>
              </a:r>
              <a:r>
                <a:rPr lang="ko-KR" altLang="en-US" sz="3000" b="1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향후 계획</a:t>
              </a:r>
              <a:endParaRPr lang="en-US" sz="3000" b="0" strike="noStrike" spc="-1" dirty="0">
                <a:latin typeface="Noto Sans CJK KR"/>
              </a:endParaRPr>
            </a:p>
          </p:txBody>
        </p:sp>
      </p:grpSp>
      <p:pic>
        <p:nvPicPr>
          <p:cNvPr id="502" name="그래픽 57">
            <a:extLst>
              <a:ext uri="{FF2B5EF4-FFF2-40B4-BE49-F238E27FC236}">
                <a16:creationId xmlns:a16="http://schemas.microsoft.com/office/drawing/2014/main" id="{211ACBFC-8940-AB33-3F96-D15DAF11629D}"/>
              </a:ext>
            </a:extLst>
          </p:cNvPr>
          <p:cNvPicPr/>
          <p:nvPr/>
        </p:nvPicPr>
        <p:blipFill>
          <a:blip r:embed="rId4"/>
          <a:stretch/>
        </p:blipFill>
        <p:spPr>
          <a:xfrm rot="1800000">
            <a:off x="3062121" y="4324680"/>
            <a:ext cx="135000" cy="135000"/>
          </a:xfrm>
          <a:prstGeom prst="rect">
            <a:avLst/>
          </a:prstGeom>
          <a:ln w="0">
            <a:noFill/>
          </a:ln>
        </p:spPr>
      </p:pic>
      <p:sp>
        <p:nvSpPr>
          <p:cNvPr id="503" name="TextBox 49">
            <a:extLst>
              <a:ext uri="{FF2B5EF4-FFF2-40B4-BE49-F238E27FC236}">
                <a16:creationId xmlns:a16="http://schemas.microsoft.com/office/drawing/2014/main" id="{0AB0921B-1A33-DFF0-0C8D-B3B20FD9A5A5}"/>
              </a:ext>
            </a:extLst>
          </p:cNvPr>
          <p:cNvSpPr/>
          <p:nvPr/>
        </p:nvSpPr>
        <p:spPr>
          <a:xfrm>
            <a:off x="3572601" y="2535628"/>
            <a:ext cx="4619520" cy="38574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20000"/>
              </a:lnSpc>
              <a:buNone/>
            </a:pPr>
            <a:endParaRPr lang="en-US" sz="1800" b="1" strike="noStrike" spc="-1" dirty="0">
              <a:latin typeface="Noto Sans CJK KR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ko-KR" b="1" spc="-100" dirty="0">
                <a:solidFill>
                  <a:srgbClr val="595959"/>
                </a:solidFill>
                <a:latin typeface="+mn-ea"/>
              </a:rPr>
              <a:t>라이다</a:t>
            </a:r>
            <a:r>
              <a:rPr lang="en-US" altLang="ko-KR" b="1" spc="-100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b="1" spc="-100" dirty="0">
                <a:solidFill>
                  <a:srgbClr val="595959"/>
                </a:solidFill>
                <a:latin typeface="+mn-ea"/>
              </a:rPr>
              <a:t>활용 태스크</a:t>
            </a:r>
            <a:endParaRPr lang="en-US" altLang="ko-KR" b="1" spc="-100" dirty="0">
              <a:solidFill>
                <a:srgbClr val="595959"/>
              </a:solidFill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US" altLang="ko-KR" b="1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ko-KR" b="1" spc="-100" dirty="0">
                <a:solidFill>
                  <a:srgbClr val="595959"/>
                </a:solidFill>
                <a:latin typeface="+mn-ea"/>
              </a:rPr>
              <a:t>차선 변경</a:t>
            </a:r>
            <a:r>
              <a:rPr lang="en-US" altLang="ko-KR" b="1" spc="-100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b="1" spc="-100" dirty="0">
                <a:solidFill>
                  <a:srgbClr val="595959"/>
                </a:solidFill>
                <a:latin typeface="+mn-ea"/>
              </a:rPr>
              <a:t>기능</a:t>
            </a:r>
            <a:endParaRPr lang="en-US" altLang="ko-KR" b="1" spc="-100" dirty="0">
              <a:solidFill>
                <a:srgbClr val="595959"/>
              </a:solidFill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US" altLang="ko-KR" b="1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en-US" b="1" spc="-1" dirty="0">
                <a:latin typeface="+mn-ea"/>
              </a:rPr>
              <a:t>객체 인식 추가 </a:t>
            </a:r>
            <a:r>
              <a:rPr lang="en-US" altLang="ko-KR" b="1" spc="-1" dirty="0">
                <a:latin typeface="+mn-ea"/>
              </a:rPr>
              <a:t>(</a:t>
            </a:r>
            <a:r>
              <a:rPr lang="ko-KR" altLang="en-US" b="1" spc="-1" dirty="0">
                <a:latin typeface="+mn-ea"/>
              </a:rPr>
              <a:t>사람 모형</a:t>
            </a:r>
            <a:r>
              <a:rPr lang="en-US" altLang="ko-KR" b="1" spc="-1" dirty="0">
                <a:latin typeface="+mn-ea"/>
              </a:rPr>
              <a:t>, </a:t>
            </a:r>
            <a:r>
              <a:rPr lang="ko-KR" altLang="en-US" b="1" spc="-1" dirty="0" err="1">
                <a:latin typeface="+mn-ea"/>
              </a:rPr>
              <a:t>아루코마커</a:t>
            </a:r>
            <a:r>
              <a:rPr lang="en-US" altLang="ko-KR" b="1" spc="-1" dirty="0">
                <a:latin typeface="+mn-ea"/>
              </a:rPr>
              <a:t>)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US" altLang="ko-KR" b="1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ko-KR" b="1" spc="-100" dirty="0">
                <a:solidFill>
                  <a:srgbClr val="595959"/>
                </a:solidFill>
                <a:latin typeface="+mn-ea"/>
              </a:rPr>
              <a:t>운행 로그</a:t>
            </a:r>
            <a:r>
              <a:rPr lang="en-US" altLang="ko-KR" b="1" spc="-100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b="1" spc="-100" dirty="0">
                <a:solidFill>
                  <a:srgbClr val="595959"/>
                </a:solidFill>
                <a:latin typeface="+mn-ea"/>
              </a:rPr>
              <a:t>저장</a:t>
            </a:r>
            <a:endParaRPr lang="en-US" altLang="ko-KR" b="1" spc="-100" dirty="0">
              <a:solidFill>
                <a:srgbClr val="595959"/>
              </a:solidFill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US" altLang="ko-KR" b="1" spc="-1" dirty="0">
              <a:latin typeface="+mn-ea"/>
            </a:endParaRP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US" altLang="ko-KR" b="1" spc="-100" dirty="0">
                <a:solidFill>
                  <a:srgbClr val="595959"/>
                </a:solidFill>
                <a:latin typeface="+mn-ea"/>
              </a:rPr>
              <a:t>GUI</a:t>
            </a:r>
            <a:r>
              <a:rPr lang="ko-KR" altLang="en-US" b="1" spc="-100" dirty="0">
                <a:solidFill>
                  <a:srgbClr val="595959"/>
                </a:solidFill>
                <a:latin typeface="+mn-ea"/>
              </a:rPr>
              <a:t>와 연계된 </a:t>
            </a:r>
            <a:r>
              <a:rPr lang="ko-KR" altLang="ko-KR" b="1" spc="-100" dirty="0">
                <a:solidFill>
                  <a:srgbClr val="595959"/>
                </a:solidFill>
                <a:latin typeface="+mn-ea"/>
              </a:rPr>
              <a:t>수동 조작</a:t>
            </a:r>
            <a:r>
              <a:rPr lang="en-US" altLang="ko-KR" b="1" spc="-100" dirty="0">
                <a:solidFill>
                  <a:srgbClr val="595959"/>
                </a:solidFill>
                <a:latin typeface="+mn-ea"/>
              </a:rPr>
              <a:t> </a:t>
            </a:r>
          </a:p>
          <a:p>
            <a:pPr>
              <a:lnSpc>
                <a:spcPct val="100000"/>
              </a:lnSpc>
              <a:buClr>
                <a:srgbClr val="595959"/>
              </a:buClr>
            </a:pPr>
            <a:br>
              <a:rPr lang="en-US" altLang="ko-KR" b="1" spc="-1" dirty="0">
                <a:solidFill>
                  <a:srgbClr val="3B3838"/>
                </a:solidFill>
                <a:latin typeface="맑은 고딕"/>
                <a:ea typeface="맑은 고딕"/>
              </a:rPr>
            </a:br>
            <a:r>
              <a:rPr lang="en-US" altLang="ko-KR" sz="500" b="1" spc="-1" dirty="0">
                <a:solidFill>
                  <a:srgbClr val="3B3838"/>
                </a:solidFill>
                <a:latin typeface="맑은 고딕"/>
                <a:ea typeface="맑은 고딕"/>
              </a:rPr>
              <a:t> </a:t>
            </a:r>
          </a:p>
          <a:p>
            <a:pPr marL="285840" indent="-2858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ko-KR" altLang="en-US" b="1" spc="-1" dirty="0">
                <a:solidFill>
                  <a:srgbClr val="3B3838"/>
                </a:solidFill>
                <a:latin typeface="맑은 고딕"/>
                <a:ea typeface="맑은 고딕"/>
              </a:rPr>
              <a:t>주행 안정성을 위한</a:t>
            </a:r>
            <a:r>
              <a:rPr lang="en-US" altLang="ko-KR" b="1" spc="-1" dirty="0">
                <a:solidFill>
                  <a:srgbClr val="3B3838"/>
                </a:solidFill>
                <a:latin typeface="Noto Sans CJK KR"/>
                <a:ea typeface="맑은 고딕"/>
              </a:rPr>
              <a:t> </a:t>
            </a:r>
            <a:r>
              <a:rPr lang="ko-KR" altLang="en-US" b="1" spc="-1" dirty="0">
                <a:solidFill>
                  <a:srgbClr val="3B3838"/>
                </a:solidFill>
                <a:latin typeface="맑은 고딕"/>
                <a:ea typeface="맑은 고딕"/>
              </a:rPr>
              <a:t>다양한 모션 추가</a:t>
            </a:r>
            <a:endParaRPr lang="ko-KR" altLang="en-US" b="1" spc="-1" dirty="0">
              <a:latin typeface="Noto Sans CJK KR"/>
            </a:endParaRPr>
          </a:p>
          <a:p>
            <a:pPr algn="ctr">
              <a:lnSpc>
                <a:spcPct val="120000"/>
              </a:lnSpc>
              <a:buNone/>
            </a:pPr>
            <a:endParaRPr lang="en-US" sz="1800" b="1" strike="noStrike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3325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그래픽 16"/>
          <p:cNvPicPr/>
          <p:nvPr/>
        </p:nvPicPr>
        <p:blipFill>
          <a:blip r:embed="rId3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130" name="사각형: 둥근 한쪽 모서리 17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131" name="그룹 19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132" name="TextBox 2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133" name="TextBox 22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134" name="TextBox 24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01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pic>
        <p:nvPicPr>
          <p:cNvPr id="135" name="그림 25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136" name="TextBox 30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37" name="TextBox 31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138" name="그래픽 37"/>
          <p:cNvPicPr/>
          <p:nvPr/>
        </p:nvPicPr>
        <p:blipFill>
          <a:blip r:embed="rId5"/>
          <a:srcRect l="34970"/>
          <a:stretch/>
        </p:blipFill>
        <p:spPr>
          <a:xfrm rot="14660400">
            <a:off x="1080" y="5532840"/>
            <a:ext cx="1449360" cy="914040"/>
          </a:xfrm>
          <a:prstGeom prst="rect">
            <a:avLst/>
          </a:prstGeom>
          <a:ln w="0">
            <a:noFill/>
          </a:ln>
        </p:spPr>
      </p:pic>
      <p:pic>
        <p:nvPicPr>
          <p:cNvPr id="139" name="그래픽 76"/>
          <p:cNvPicPr/>
          <p:nvPr/>
        </p:nvPicPr>
        <p:blipFill>
          <a:blip r:embed="rId6"/>
          <a:stretch/>
        </p:blipFill>
        <p:spPr>
          <a:xfrm rot="21165600">
            <a:off x="8618400" y="4761360"/>
            <a:ext cx="3707280" cy="1866240"/>
          </a:xfrm>
          <a:prstGeom prst="rect">
            <a:avLst/>
          </a:prstGeom>
          <a:ln w="0">
            <a:noFill/>
          </a:ln>
        </p:spPr>
      </p:pic>
      <p:pic>
        <p:nvPicPr>
          <p:cNvPr id="140" name="그래픽 1"/>
          <p:cNvPicPr/>
          <p:nvPr/>
        </p:nvPicPr>
        <p:blipFill>
          <a:blip r:embed="rId7"/>
          <a:stretch/>
        </p:blipFill>
        <p:spPr>
          <a:xfrm>
            <a:off x="11690280" y="3164760"/>
            <a:ext cx="175320" cy="175320"/>
          </a:xfrm>
          <a:prstGeom prst="rect">
            <a:avLst/>
          </a:prstGeom>
          <a:ln w="0">
            <a:noFill/>
          </a:ln>
        </p:spPr>
      </p:pic>
      <p:pic>
        <p:nvPicPr>
          <p:cNvPr id="141" name="그래픽 2"/>
          <p:cNvPicPr/>
          <p:nvPr/>
        </p:nvPicPr>
        <p:blipFill>
          <a:blip r:embed="rId8"/>
          <a:stretch/>
        </p:blipFill>
        <p:spPr>
          <a:xfrm rot="20272200">
            <a:off x="384840" y="5442480"/>
            <a:ext cx="183600" cy="204480"/>
          </a:xfrm>
          <a:prstGeom prst="rect">
            <a:avLst/>
          </a:prstGeom>
          <a:ln w="0">
            <a:noFill/>
          </a:ln>
        </p:spPr>
      </p:pic>
      <p:pic>
        <p:nvPicPr>
          <p:cNvPr id="142" name="그래픽 3"/>
          <p:cNvPicPr/>
          <p:nvPr/>
        </p:nvPicPr>
        <p:blipFill>
          <a:blip r:embed="rId9"/>
          <a:srcRect l="44923"/>
          <a:stretch/>
        </p:blipFill>
        <p:spPr>
          <a:xfrm rot="10800000">
            <a:off x="11019600" y="4906440"/>
            <a:ext cx="1172520" cy="776880"/>
          </a:xfrm>
          <a:prstGeom prst="rect">
            <a:avLst/>
          </a:prstGeom>
          <a:ln w="0">
            <a:noFill/>
          </a:ln>
        </p:spPr>
      </p:pic>
      <p:pic>
        <p:nvPicPr>
          <p:cNvPr id="143" name="그래픽 4"/>
          <p:cNvPicPr/>
          <p:nvPr/>
        </p:nvPicPr>
        <p:blipFill>
          <a:blip r:embed="rId10"/>
          <a:srcRect l="45412"/>
          <a:stretch/>
        </p:blipFill>
        <p:spPr>
          <a:xfrm>
            <a:off x="0" y="3261960"/>
            <a:ext cx="2911680" cy="2844360"/>
          </a:xfrm>
          <a:prstGeom prst="rect">
            <a:avLst/>
          </a:prstGeom>
          <a:ln w="0">
            <a:noFill/>
          </a:ln>
        </p:spPr>
      </p:pic>
      <p:pic>
        <p:nvPicPr>
          <p:cNvPr id="144" name="그래픽 6"/>
          <p:cNvPicPr/>
          <p:nvPr/>
        </p:nvPicPr>
        <p:blipFill>
          <a:blip r:embed="rId11"/>
          <a:stretch/>
        </p:blipFill>
        <p:spPr>
          <a:xfrm>
            <a:off x="0" y="5934600"/>
            <a:ext cx="12188880" cy="920160"/>
          </a:xfrm>
          <a:prstGeom prst="rect">
            <a:avLst/>
          </a:prstGeom>
          <a:ln w="0">
            <a:noFill/>
          </a:ln>
        </p:spPr>
      </p:pic>
      <p:pic>
        <p:nvPicPr>
          <p:cNvPr id="145" name="그래픽 7"/>
          <p:cNvPicPr/>
          <p:nvPr/>
        </p:nvPicPr>
        <p:blipFill>
          <a:blip r:embed="rId12"/>
          <a:stretch/>
        </p:blipFill>
        <p:spPr>
          <a:xfrm>
            <a:off x="11672640" y="2241000"/>
            <a:ext cx="146160" cy="146160"/>
          </a:xfrm>
          <a:prstGeom prst="rect">
            <a:avLst/>
          </a:prstGeom>
          <a:ln w="0">
            <a:noFill/>
          </a:ln>
        </p:spPr>
      </p:pic>
      <p:grpSp>
        <p:nvGrpSpPr>
          <p:cNvPr id="146" name="그룹 13"/>
          <p:cNvGrpSpPr/>
          <p:nvPr/>
        </p:nvGrpSpPr>
        <p:grpSpPr>
          <a:xfrm>
            <a:off x="7338960" y="2343960"/>
            <a:ext cx="2118960" cy="3830040"/>
            <a:chOff x="7338960" y="2343960"/>
            <a:chExt cx="2118960" cy="3830040"/>
          </a:xfrm>
        </p:grpSpPr>
        <p:grpSp>
          <p:nvGrpSpPr>
            <p:cNvPr id="147" name="그룹 14"/>
            <p:cNvGrpSpPr/>
            <p:nvPr/>
          </p:nvGrpSpPr>
          <p:grpSpPr>
            <a:xfrm>
              <a:off x="7338960" y="2567520"/>
              <a:ext cx="2118960" cy="3606480"/>
              <a:chOff x="7338960" y="2567520"/>
              <a:chExt cx="2118960" cy="3606480"/>
            </a:xfrm>
          </p:grpSpPr>
          <p:sp>
            <p:nvSpPr>
              <p:cNvPr id="148" name="사각형: 둥근 위쪽 모서리 34"/>
              <p:cNvSpPr/>
              <p:nvPr/>
            </p:nvSpPr>
            <p:spPr>
              <a:xfrm>
                <a:off x="7338960" y="2567520"/>
                <a:ext cx="2118960" cy="36064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EFB"/>
              </a:solidFill>
              <a:ln w="25560">
                <a:noFill/>
              </a:ln>
              <a:effectLst>
                <a:outerShdw blurRad="63360" rotWithShape="0">
                  <a:srgbClr val="FFD85C">
                    <a:alpha val="2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" name="직사각형 38"/>
              <p:cNvSpPr/>
              <p:nvPr/>
            </p:nvSpPr>
            <p:spPr>
              <a:xfrm>
                <a:off x="7338960" y="6033960"/>
                <a:ext cx="2118960" cy="139680"/>
              </a:xfrm>
              <a:prstGeom prst="rect">
                <a:avLst/>
              </a:prstGeom>
              <a:solidFill>
                <a:srgbClr val="FFD85C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0" name="그룹 15"/>
            <p:cNvGrpSpPr/>
            <p:nvPr/>
          </p:nvGrpSpPr>
          <p:grpSpPr>
            <a:xfrm>
              <a:off x="8184600" y="2343960"/>
              <a:ext cx="413640" cy="378360"/>
              <a:chOff x="8184600" y="2343960"/>
              <a:chExt cx="413640" cy="378360"/>
            </a:xfrm>
          </p:grpSpPr>
          <p:sp>
            <p:nvSpPr>
              <p:cNvPr id="151" name="육각형 20"/>
              <p:cNvSpPr/>
              <p:nvPr/>
            </p:nvSpPr>
            <p:spPr>
              <a:xfrm>
                <a:off x="8193240" y="2373480"/>
                <a:ext cx="405000" cy="34884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D85C"/>
              </a:solidFill>
              <a:ln w="25560">
                <a:solidFill>
                  <a:srgbClr val="FFD85C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2" name="자유형: 도형 23"/>
              <p:cNvSpPr/>
              <p:nvPr/>
            </p:nvSpPr>
            <p:spPr>
              <a:xfrm rot="4666800">
                <a:off x="8220240" y="2366640"/>
                <a:ext cx="303120" cy="317520"/>
              </a:xfrm>
              <a:custGeom>
                <a:avLst/>
                <a:gdLst/>
                <a:ahLst/>
                <a:cxn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34117"/>
                    </a:srgbClr>
                  </a:gs>
                  <a:gs pos="100000">
                    <a:srgbClr val="FFD85C">
                      <a:alpha val="39215"/>
                    </a:srgbClr>
                  </a:gs>
                </a:gsLst>
                <a:lin ang="21132000"/>
              </a:gra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3" name="TextBox 26"/>
              <p:cNvSpPr/>
              <p:nvPr/>
            </p:nvSpPr>
            <p:spPr>
              <a:xfrm>
                <a:off x="8269560" y="2439000"/>
                <a:ext cx="252360" cy="24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4</a:t>
                </a:r>
                <a:endParaRPr lang="en-US" sz="1600" b="0" strike="noStrike" spc="-1">
                  <a:latin typeface="Noto Sans CJK KR"/>
                </a:endParaRPr>
              </a:p>
            </p:txBody>
          </p:sp>
        </p:grpSp>
        <p:sp>
          <p:nvSpPr>
            <p:cNvPr id="154" name="TextBox 18"/>
            <p:cNvSpPr/>
            <p:nvPr/>
          </p:nvSpPr>
          <p:spPr>
            <a:xfrm>
              <a:off x="7548120" y="3060000"/>
              <a:ext cx="1701000" cy="72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900" b="1" strike="noStrike" spc="-1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프로젝트</a:t>
              </a:r>
              <a:br>
                <a:rPr sz="1900"/>
              </a:br>
              <a:r>
                <a:rPr lang="ko-KR" sz="1900" b="1" strike="noStrike" spc="-1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구조</a:t>
              </a:r>
              <a:endParaRPr lang="en-US" sz="1900" b="0" strike="noStrike" spc="-1">
                <a:latin typeface="Noto Sans CJK KR"/>
              </a:endParaRPr>
            </a:p>
          </p:txBody>
        </p:sp>
      </p:grpSp>
      <p:grpSp>
        <p:nvGrpSpPr>
          <p:cNvPr id="155" name="그룹 44"/>
          <p:cNvGrpSpPr/>
          <p:nvPr/>
        </p:nvGrpSpPr>
        <p:grpSpPr>
          <a:xfrm>
            <a:off x="491760" y="2339280"/>
            <a:ext cx="2118960" cy="3830040"/>
            <a:chOff x="491760" y="2339280"/>
            <a:chExt cx="2118960" cy="3830040"/>
          </a:xfrm>
        </p:grpSpPr>
        <p:grpSp>
          <p:nvGrpSpPr>
            <p:cNvPr id="156" name="그룹 80"/>
            <p:cNvGrpSpPr/>
            <p:nvPr/>
          </p:nvGrpSpPr>
          <p:grpSpPr>
            <a:xfrm>
              <a:off x="491760" y="2562840"/>
              <a:ext cx="2118960" cy="3606480"/>
              <a:chOff x="491760" y="2562840"/>
              <a:chExt cx="2118960" cy="3606480"/>
            </a:xfrm>
          </p:grpSpPr>
          <p:sp>
            <p:nvSpPr>
              <p:cNvPr id="157" name="사각형: 둥근 위쪽 모서리 88"/>
              <p:cNvSpPr/>
              <p:nvPr/>
            </p:nvSpPr>
            <p:spPr>
              <a:xfrm>
                <a:off x="491760" y="2562840"/>
                <a:ext cx="2118960" cy="36064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 w="25560">
                <a:noFill/>
              </a:ln>
              <a:effectLst>
                <a:outerShdw blurRad="63360" rotWithShape="0">
                  <a:srgbClr val="3378C8">
                    <a:alpha val="1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8" name="직사각형 89"/>
              <p:cNvSpPr/>
              <p:nvPr/>
            </p:nvSpPr>
            <p:spPr>
              <a:xfrm>
                <a:off x="491760" y="6029280"/>
                <a:ext cx="2118960" cy="139680"/>
              </a:xfrm>
              <a:prstGeom prst="rect">
                <a:avLst/>
              </a:prstGeom>
              <a:solidFill>
                <a:srgbClr val="3378C8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9" name="TextBox 81"/>
            <p:cNvSpPr/>
            <p:nvPr/>
          </p:nvSpPr>
          <p:spPr>
            <a:xfrm>
              <a:off x="700920" y="3055320"/>
              <a:ext cx="1701000" cy="99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프로젝트 주제 및 선정 배경</a:t>
              </a:r>
              <a:r>
                <a:rPr lang="en-US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, </a:t>
              </a:r>
              <a:br>
                <a:rPr sz="1800"/>
              </a:b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기획의도</a:t>
              </a:r>
              <a:endParaRPr lang="en-US" sz="1800" b="0" strike="noStrike" spc="-1">
                <a:latin typeface="Noto Sans CJK KR"/>
              </a:endParaRPr>
            </a:p>
          </p:txBody>
        </p:sp>
        <p:grpSp>
          <p:nvGrpSpPr>
            <p:cNvPr id="160" name="그룹 82"/>
            <p:cNvGrpSpPr/>
            <p:nvPr/>
          </p:nvGrpSpPr>
          <p:grpSpPr>
            <a:xfrm>
              <a:off x="1380240" y="2339280"/>
              <a:ext cx="413640" cy="378360"/>
              <a:chOff x="1380240" y="2339280"/>
              <a:chExt cx="413640" cy="378360"/>
            </a:xfrm>
          </p:grpSpPr>
          <p:sp>
            <p:nvSpPr>
              <p:cNvPr id="161" name="육각형 85"/>
              <p:cNvSpPr/>
              <p:nvPr/>
            </p:nvSpPr>
            <p:spPr>
              <a:xfrm>
                <a:off x="1388880" y="2368800"/>
                <a:ext cx="405000" cy="34884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 w="25560">
                <a:solidFill>
                  <a:srgbClr val="3378C8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2" name="자유형: 도형 86"/>
              <p:cNvSpPr/>
              <p:nvPr/>
            </p:nvSpPr>
            <p:spPr>
              <a:xfrm rot="4666800">
                <a:off x="1415880" y="2361960"/>
                <a:ext cx="303120" cy="317520"/>
              </a:xfrm>
              <a:custGeom>
                <a:avLst/>
                <a:gdLst/>
                <a:ahLst/>
                <a:cxn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3" name="TextBox 87"/>
              <p:cNvSpPr/>
              <p:nvPr/>
            </p:nvSpPr>
            <p:spPr>
              <a:xfrm>
                <a:off x="1465200" y="2434320"/>
                <a:ext cx="252360" cy="24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1</a:t>
                </a:r>
                <a:endParaRPr lang="en-US" sz="1600" b="0" strike="noStrike" spc="-1">
                  <a:latin typeface="Noto Sans CJK KR"/>
                </a:endParaRPr>
              </a:p>
            </p:txBody>
          </p:sp>
        </p:grpSp>
        <p:sp>
          <p:nvSpPr>
            <p:cNvPr id="164" name="TextBox 83"/>
            <p:cNvSpPr/>
            <p:nvPr/>
          </p:nvSpPr>
          <p:spPr>
            <a:xfrm>
              <a:off x="491760" y="4448520"/>
              <a:ext cx="2118960" cy="89173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복잡한 도로에서 안전하고 </a:t>
              </a:r>
              <a:b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효율적으로 주행하는 </a:t>
              </a:r>
              <a:b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시스템을 개발하여 자율 주행 </a:t>
              </a:r>
              <a:b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기술의 실용성 향상에 기여</a:t>
              </a:r>
              <a:endParaRPr lang="en-US" sz="1200" b="0" strike="noStrike" spc="-1" dirty="0">
                <a:latin typeface="Noto Sans CJK KR"/>
              </a:endParaRPr>
            </a:p>
          </p:txBody>
        </p:sp>
        <p:sp>
          <p:nvSpPr>
            <p:cNvPr id="165" name="직선 연결선 84"/>
            <p:cNvSpPr/>
            <p:nvPr/>
          </p:nvSpPr>
          <p:spPr>
            <a:xfrm>
              <a:off x="1448640" y="4255200"/>
              <a:ext cx="208440" cy="360"/>
            </a:xfrm>
            <a:prstGeom prst="line">
              <a:avLst/>
            </a:prstGeom>
            <a:ln w="19080">
              <a:solidFill>
                <a:srgbClr val="3378C8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6" name="그룹 90"/>
          <p:cNvGrpSpPr/>
          <p:nvPr/>
        </p:nvGrpSpPr>
        <p:grpSpPr>
          <a:xfrm>
            <a:off x="2774160" y="2343960"/>
            <a:ext cx="2118960" cy="3830040"/>
            <a:chOff x="2774160" y="2343960"/>
            <a:chExt cx="2118960" cy="3830040"/>
          </a:xfrm>
        </p:grpSpPr>
        <p:grpSp>
          <p:nvGrpSpPr>
            <p:cNvPr id="167" name="그룹 91"/>
            <p:cNvGrpSpPr/>
            <p:nvPr/>
          </p:nvGrpSpPr>
          <p:grpSpPr>
            <a:xfrm>
              <a:off x="2774160" y="2567520"/>
              <a:ext cx="2118960" cy="3606480"/>
              <a:chOff x="2774160" y="2567520"/>
              <a:chExt cx="2118960" cy="3606480"/>
            </a:xfrm>
          </p:grpSpPr>
          <p:sp>
            <p:nvSpPr>
              <p:cNvPr id="168" name="사각형: 둥근 위쪽 모서리 99"/>
              <p:cNvSpPr/>
              <p:nvPr/>
            </p:nvSpPr>
            <p:spPr>
              <a:xfrm>
                <a:off x="2774160" y="2567520"/>
                <a:ext cx="2118960" cy="36064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EFB"/>
              </a:solidFill>
              <a:ln w="25560">
                <a:noFill/>
              </a:ln>
              <a:effectLst>
                <a:outerShdw blurRad="63360" rotWithShape="0">
                  <a:srgbClr val="FFD85C">
                    <a:alpha val="2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9" name="직사각형 100"/>
              <p:cNvSpPr/>
              <p:nvPr/>
            </p:nvSpPr>
            <p:spPr>
              <a:xfrm>
                <a:off x="2774160" y="6033960"/>
                <a:ext cx="2118960" cy="139680"/>
              </a:xfrm>
              <a:prstGeom prst="rect">
                <a:avLst/>
              </a:prstGeom>
              <a:solidFill>
                <a:srgbClr val="FFD85C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70" name="그룹 92"/>
            <p:cNvGrpSpPr/>
            <p:nvPr/>
          </p:nvGrpSpPr>
          <p:grpSpPr>
            <a:xfrm>
              <a:off x="3669480" y="2343960"/>
              <a:ext cx="414000" cy="378360"/>
              <a:chOff x="3669480" y="2343960"/>
              <a:chExt cx="414000" cy="378360"/>
            </a:xfrm>
          </p:grpSpPr>
          <p:sp>
            <p:nvSpPr>
              <p:cNvPr id="171" name="육각형 96"/>
              <p:cNvSpPr/>
              <p:nvPr/>
            </p:nvSpPr>
            <p:spPr>
              <a:xfrm>
                <a:off x="3678480" y="2373480"/>
                <a:ext cx="405000" cy="34884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D85C"/>
              </a:solidFill>
              <a:ln w="25560">
                <a:solidFill>
                  <a:srgbClr val="FFD85C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2" name="자유형: 도형 97"/>
              <p:cNvSpPr/>
              <p:nvPr/>
            </p:nvSpPr>
            <p:spPr>
              <a:xfrm rot="4666800">
                <a:off x="3705120" y="2366640"/>
                <a:ext cx="303120" cy="317520"/>
              </a:xfrm>
              <a:custGeom>
                <a:avLst/>
                <a:gdLst/>
                <a:ahLst/>
                <a:cxn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34117"/>
                    </a:srgbClr>
                  </a:gs>
                  <a:gs pos="100000">
                    <a:srgbClr val="FFD85C">
                      <a:alpha val="39215"/>
                    </a:srgbClr>
                  </a:gs>
                </a:gsLst>
                <a:lin ang="21132000"/>
              </a:gra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3" name="TextBox 98"/>
              <p:cNvSpPr/>
              <p:nvPr/>
            </p:nvSpPr>
            <p:spPr>
              <a:xfrm>
                <a:off x="3754800" y="2439000"/>
                <a:ext cx="252360" cy="24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2</a:t>
                </a:r>
                <a:endParaRPr lang="en-US" sz="1600" b="0" strike="noStrike" spc="-1">
                  <a:latin typeface="Noto Sans CJK KR"/>
                </a:endParaRPr>
              </a:p>
            </p:txBody>
          </p:sp>
        </p:grpSp>
        <p:sp>
          <p:nvSpPr>
            <p:cNvPr id="174" name="TextBox 93"/>
            <p:cNvSpPr/>
            <p:nvPr/>
          </p:nvSpPr>
          <p:spPr>
            <a:xfrm>
              <a:off x="2983320" y="3060000"/>
              <a:ext cx="1701000" cy="72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900" b="1" strike="noStrike" spc="-1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프로젝트</a:t>
              </a:r>
              <a:br>
                <a:rPr sz="1900"/>
              </a:br>
              <a:r>
                <a:rPr lang="ko-KR" sz="1900" b="1" strike="noStrike" spc="-1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내용 </a:t>
              </a:r>
              <a:endParaRPr lang="en-US" sz="1900" b="0" strike="noStrike" spc="-1">
                <a:latin typeface="Noto Sans CJK KR"/>
              </a:endParaRPr>
            </a:p>
          </p:txBody>
        </p:sp>
        <p:sp>
          <p:nvSpPr>
            <p:cNvPr id="175" name="TextBox 94"/>
            <p:cNvSpPr/>
            <p:nvPr/>
          </p:nvSpPr>
          <p:spPr>
            <a:xfrm>
              <a:off x="2774160" y="4453200"/>
              <a:ext cx="2118960" cy="89173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-  </a:t>
              </a: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도로 표지판 인식 및 </a:t>
              </a:r>
              <a:br>
                <a:rPr sz="1200" dirty="0"/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자율 주행 로봇 제어</a:t>
              </a:r>
              <a:br>
                <a:rPr sz="1200" dirty="0"/>
              </a:br>
              <a:endParaRPr lang="en-US" sz="1200" b="0" strike="noStrike" spc="-1" dirty="0">
                <a:latin typeface="Noto Sans CJK KR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- </a:t>
              </a:r>
              <a:r>
                <a:rPr lang="ko-KR" alt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사용자 환경 설정 </a:t>
              </a:r>
              <a: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GUI</a:t>
              </a:r>
              <a:endParaRPr lang="en-US" sz="1200" b="0" strike="noStrike" spc="-1" dirty="0">
                <a:latin typeface="Noto Sans CJK KR"/>
              </a:endParaRPr>
            </a:p>
          </p:txBody>
        </p:sp>
        <p:sp>
          <p:nvSpPr>
            <p:cNvPr id="176" name="직선 연결선 95"/>
            <p:cNvSpPr/>
            <p:nvPr/>
          </p:nvSpPr>
          <p:spPr>
            <a:xfrm>
              <a:off x="3731040" y="4259880"/>
              <a:ext cx="208440" cy="360"/>
            </a:xfrm>
            <a:prstGeom prst="line">
              <a:avLst/>
            </a:prstGeom>
            <a:ln w="19080">
              <a:solidFill>
                <a:srgbClr val="FFD85C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7" name="그룹 101"/>
          <p:cNvGrpSpPr/>
          <p:nvPr/>
        </p:nvGrpSpPr>
        <p:grpSpPr>
          <a:xfrm>
            <a:off x="5054400" y="2343960"/>
            <a:ext cx="2121120" cy="3830040"/>
            <a:chOff x="5054400" y="2343960"/>
            <a:chExt cx="2121120" cy="3830040"/>
          </a:xfrm>
        </p:grpSpPr>
        <p:grpSp>
          <p:nvGrpSpPr>
            <p:cNvPr id="178" name="그룹 102"/>
            <p:cNvGrpSpPr/>
            <p:nvPr/>
          </p:nvGrpSpPr>
          <p:grpSpPr>
            <a:xfrm>
              <a:off x="5056560" y="2567520"/>
              <a:ext cx="2118960" cy="3606480"/>
              <a:chOff x="5056560" y="2567520"/>
              <a:chExt cx="2118960" cy="3606480"/>
            </a:xfrm>
          </p:grpSpPr>
          <p:sp>
            <p:nvSpPr>
              <p:cNvPr id="179" name="사각형: 둥근 위쪽 모서리 110"/>
              <p:cNvSpPr/>
              <p:nvPr/>
            </p:nvSpPr>
            <p:spPr>
              <a:xfrm>
                <a:off x="5056560" y="2567520"/>
                <a:ext cx="2118960" cy="36064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 w="25560">
                <a:noFill/>
              </a:ln>
              <a:effectLst>
                <a:outerShdw blurRad="63360" rotWithShape="0">
                  <a:srgbClr val="3378C8">
                    <a:alpha val="1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0" name="직사각형 111"/>
              <p:cNvSpPr/>
              <p:nvPr/>
            </p:nvSpPr>
            <p:spPr>
              <a:xfrm>
                <a:off x="5056560" y="6033960"/>
                <a:ext cx="2118960" cy="139680"/>
              </a:xfrm>
              <a:prstGeom prst="rect">
                <a:avLst/>
              </a:prstGeom>
              <a:solidFill>
                <a:srgbClr val="3378C8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81" name="그룹 103"/>
            <p:cNvGrpSpPr/>
            <p:nvPr/>
          </p:nvGrpSpPr>
          <p:grpSpPr>
            <a:xfrm>
              <a:off x="5904720" y="2343960"/>
              <a:ext cx="414000" cy="378360"/>
              <a:chOff x="5904720" y="2343960"/>
              <a:chExt cx="414000" cy="378360"/>
            </a:xfrm>
          </p:grpSpPr>
          <p:sp>
            <p:nvSpPr>
              <p:cNvPr id="182" name="육각형 107"/>
              <p:cNvSpPr/>
              <p:nvPr/>
            </p:nvSpPr>
            <p:spPr>
              <a:xfrm>
                <a:off x="5913720" y="2373480"/>
                <a:ext cx="405000" cy="34884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 w="25560">
                <a:solidFill>
                  <a:srgbClr val="3378C8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3" name="자유형: 도형 108"/>
              <p:cNvSpPr/>
              <p:nvPr/>
            </p:nvSpPr>
            <p:spPr>
              <a:xfrm rot="4666800">
                <a:off x="5940360" y="2366640"/>
                <a:ext cx="303120" cy="317520"/>
              </a:xfrm>
              <a:custGeom>
                <a:avLst/>
                <a:gdLst/>
                <a:ahLst/>
                <a:cxn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" name="TextBox 109"/>
              <p:cNvSpPr/>
              <p:nvPr/>
            </p:nvSpPr>
            <p:spPr>
              <a:xfrm>
                <a:off x="5990040" y="2439000"/>
                <a:ext cx="252360" cy="24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3</a:t>
                </a:r>
                <a:endParaRPr lang="en-US" sz="1600" b="0" strike="noStrike" spc="-1">
                  <a:latin typeface="Noto Sans CJK KR"/>
                </a:endParaRPr>
              </a:p>
            </p:txBody>
          </p:sp>
        </p:grpSp>
        <p:sp>
          <p:nvSpPr>
            <p:cNvPr id="185" name="TextBox 104"/>
            <p:cNvSpPr/>
            <p:nvPr/>
          </p:nvSpPr>
          <p:spPr>
            <a:xfrm>
              <a:off x="5265720" y="3060000"/>
              <a:ext cx="1701000" cy="69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활용 장비 및</a:t>
              </a:r>
              <a:br>
                <a:rPr sz="1800"/>
              </a:b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재료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186" name="TextBox 105"/>
            <p:cNvSpPr/>
            <p:nvPr/>
          </p:nvSpPr>
          <p:spPr>
            <a:xfrm>
              <a:off x="5054400" y="4453200"/>
              <a:ext cx="2118960" cy="170580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marL="171450" indent="-171450" algn="ctr">
                <a:lnSpc>
                  <a:spcPct val="110000"/>
                </a:lnSpc>
                <a:buFontTx/>
                <a:buChar char="-"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ROS2 humble</a:t>
              </a:r>
              <a:br>
                <a:rPr lang="en-US" altLang="ko-KR" sz="1200" spc="-1" dirty="0">
                  <a:solidFill>
                    <a:srgbClr val="000000"/>
                  </a:solidFill>
                  <a:latin typeface="맑은 고딕"/>
                  <a:ea typeface="맑은 고딕"/>
                </a:rPr>
              </a:br>
              <a:r>
                <a:rPr lang="en-US" altLang="ko-KR" sz="300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endPara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indent="-171450" algn="ctr">
                <a:lnSpc>
                  <a:spcPct val="110000"/>
                </a:lnSpc>
                <a:buFontTx/>
                <a:buChar char="-"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Gazebo</a:t>
              </a:r>
              <a:br>
                <a:rPr lang="en-US" altLang="ko-KR" sz="1200" spc="-1" dirty="0">
                  <a:solidFill>
                    <a:srgbClr val="000000"/>
                  </a:solidFill>
                  <a:latin typeface="맑은 고딕"/>
                  <a:ea typeface="맑은 고딕"/>
                </a:rPr>
              </a:br>
              <a:r>
                <a:rPr lang="en-US" altLang="ko-KR" sz="300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endPara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indent="-171450" algn="ctr">
                <a:lnSpc>
                  <a:spcPct val="110000"/>
                </a:lnSpc>
                <a:buFontTx/>
                <a:buChar char="-"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Python</a:t>
              </a:r>
              <a:br>
                <a:rPr lang="en-US" sz="12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</a:br>
              <a:r>
                <a:rPr lang="en-US" sz="3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</a:p>
            <a:p>
              <a:pPr marL="171450" indent="-171450" algn="ctr">
                <a:lnSpc>
                  <a:spcPct val="110000"/>
                </a:lnSpc>
                <a:buFontTx/>
                <a:buChar char="-"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Visual Studio Code</a:t>
              </a:r>
              <a:br>
                <a:rPr lang="en-US" altLang="ko-KR" sz="1200" spc="-1" dirty="0">
                  <a:solidFill>
                    <a:srgbClr val="000000"/>
                  </a:solidFill>
                  <a:latin typeface="맑은 고딕"/>
                  <a:ea typeface="맑은 고딕"/>
                </a:rPr>
              </a:br>
              <a:r>
                <a:rPr lang="en-US" altLang="ko-KR" sz="300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endPara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indent="-171450" algn="ctr">
                <a:lnSpc>
                  <a:spcPct val="110000"/>
                </a:lnSpc>
                <a:buFontTx/>
                <a:buChar char="-"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Ubuntu 22.04</a:t>
              </a:r>
              <a:endParaRPr lang="en-US" sz="1200" b="0" strike="noStrike" spc="-1" dirty="0">
                <a:latin typeface="Noto Sans CJK KR"/>
              </a:endParaRPr>
            </a:p>
            <a:p>
              <a:pPr algn="ctr">
                <a:lnSpc>
                  <a:spcPct val="110000"/>
                </a:lnSpc>
                <a:buNone/>
              </a:pPr>
              <a:endParaRPr lang="en-US" sz="1200" b="0" strike="noStrike" spc="-1" dirty="0">
                <a:latin typeface="Noto Sans CJK KR"/>
              </a:endParaRPr>
            </a:p>
            <a:p>
              <a:pPr algn="ctr">
                <a:lnSpc>
                  <a:spcPct val="110000"/>
                </a:lnSpc>
                <a:buNone/>
              </a:pPr>
              <a:endParaRPr lang="en-US" sz="1200" b="0" strike="noStrike" spc="-1" dirty="0">
                <a:latin typeface="Noto Sans CJK KR"/>
              </a:endParaRPr>
            </a:p>
          </p:txBody>
        </p:sp>
        <p:sp>
          <p:nvSpPr>
            <p:cNvPr id="187" name="직선 연결선 106"/>
            <p:cNvSpPr/>
            <p:nvPr/>
          </p:nvSpPr>
          <p:spPr>
            <a:xfrm>
              <a:off x="6011280" y="4259880"/>
              <a:ext cx="208440" cy="360"/>
            </a:xfrm>
            <a:prstGeom prst="line">
              <a:avLst/>
            </a:prstGeom>
            <a:ln w="19080">
              <a:solidFill>
                <a:srgbClr val="3378C8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8" name="그룹 112"/>
          <p:cNvGrpSpPr/>
          <p:nvPr/>
        </p:nvGrpSpPr>
        <p:grpSpPr>
          <a:xfrm>
            <a:off x="9616680" y="2343960"/>
            <a:ext cx="2123640" cy="3830040"/>
            <a:chOff x="9616680" y="2343960"/>
            <a:chExt cx="2123640" cy="3830040"/>
          </a:xfrm>
        </p:grpSpPr>
        <p:grpSp>
          <p:nvGrpSpPr>
            <p:cNvPr id="189" name="그룹 113"/>
            <p:cNvGrpSpPr/>
            <p:nvPr/>
          </p:nvGrpSpPr>
          <p:grpSpPr>
            <a:xfrm>
              <a:off x="9621360" y="2567520"/>
              <a:ext cx="2118960" cy="3606480"/>
              <a:chOff x="9621360" y="2567520"/>
              <a:chExt cx="2118960" cy="3606480"/>
            </a:xfrm>
          </p:grpSpPr>
          <p:sp>
            <p:nvSpPr>
              <p:cNvPr id="190" name="사각형: 둥근 위쪽 모서리 121"/>
              <p:cNvSpPr/>
              <p:nvPr/>
            </p:nvSpPr>
            <p:spPr>
              <a:xfrm>
                <a:off x="9621360" y="2567520"/>
                <a:ext cx="2118960" cy="36064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 w="25560">
                <a:noFill/>
              </a:ln>
              <a:effectLst>
                <a:outerShdw blurRad="63360" rotWithShape="0">
                  <a:srgbClr val="3378C8">
                    <a:alpha val="1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1" name="직사각형 122"/>
              <p:cNvSpPr/>
              <p:nvPr/>
            </p:nvSpPr>
            <p:spPr>
              <a:xfrm>
                <a:off x="9621360" y="6033960"/>
                <a:ext cx="2118960" cy="139680"/>
              </a:xfrm>
              <a:prstGeom prst="rect">
                <a:avLst/>
              </a:prstGeom>
              <a:solidFill>
                <a:srgbClr val="3378C8"/>
              </a:soli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2" name="그룹 114"/>
            <p:cNvGrpSpPr/>
            <p:nvPr/>
          </p:nvGrpSpPr>
          <p:grpSpPr>
            <a:xfrm>
              <a:off x="10469520" y="2343960"/>
              <a:ext cx="414000" cy="378360"/>
              <a:chOff x="10469520" y="2343960"/>
              <a:chExt cx="414000" cy="378360"/>
            </a:xfrm>
          </p:grpSpPr>
          <p:sp>
            <p:nvSpPr>
              <p:cNvPr id="193" name="육각형 118"/>
              <p:cNvSpPr/>
              <p:nvPr/>
            </p:nvSpPr>
            <p:spPr>
              <a:xfrm>
                <a:off x="10478520" y="2373480"/>
                <a:ext cx="405000" cy="34884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 w="25560">
                <a:solidFill>
                  <a:srgbClr val="3378C8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4" name="자유형: 도형 119"/>
              <p:cNvSpPr/>
              <p:nvPr/>
            </p:nvSpPr>
            <p:spPr>
              <a:xfrm rot="4666800">
                <a:off x="10505160" y="2366640"/>
                <a:ext cx="303120" cy="317520"/>
              </a:xfrm>
              <a:custGeom>
                <a:avLst/>
                <a:gdLst/>
                <a:ahLst/>
                <a:cxn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 w="255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5" name="TextBox 120"/>
              <p:cNvSpPr/>
              <p:nvPr/>
            </p:nvSpPr>
            <p:spPr>
              <a:xfrm>
                <a:off x="10554840" y="2439000"/>
                <a:ext cx="252360" cy="24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5</a:t>
                </a:r>
                <a:endParaRPr lang="en-US" sz="1600" b="0" strike="noStrike" spc="-1">
                  <a:latin typeface="Noto Sans CJK KR"/>
                </a:endParaRPr>
              </a:p>
            </p:txBody>
          </p:sp>
        </p:grpSp>
        <p:sp>
          <p:nvSpPr>
            <p:cNvPr id="196" name="TextBox 115"/>
            <p:cNvSpPr/>
            <p:nvPr/>
          </p:nvSpPr>
          <p:spPr>
            <a:xfrm>
              <a:off x="9823320" y="3060000"/>
              <a:ext cx="1701000" cy="69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활용방안 및</a:t>
              </a:r>
              <a:br>
                <a:rPr sz="1800"/>
              </a:b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기대 효과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197" name="TextBox 116"/>
            <p:cNvSpPr/>
            <p:nvPr/>
          </p:nvSpPr>
          <p:spPr>
            <a:xfrm>
              <a:off x="9616680" y="4453200"/>
              <a:ext cx="2118960" cy="1298004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- </a:t>
              </a: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자율 주행 차량 및 서비스 </a:t>
              </a:r>
              <a:b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로봇 등 다양한 분야에 활용</a:t>
              </a:r>
              <a:endParaRPr lang="en-US" sz="1200" b="0" strike="noStrike" spc="-1" dirty="0">
                <a:latin typeface="Noto Sans CJK KR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 </a:t>
              </a:r>
              <a:endParaRPr lang="en-US" sz="1200" b="0" strike="noStrike" spc="-1" dirty="0">
                <a:latin typeface="Noto Sans CJK KR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- </a:t>
              </a: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교통 규칙 준수 및 안전성을 높이고</a:t>
              </a:r>
              <a:r>
                <a:rPr lang="en-US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, </a:t>
              </a: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실제 환경 적용을 </a:t>
              </a:r>
              <a:br>
                <a:rPr lang="en-US" alt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</a:br>
              <a:r>
                <a:rPr lang="ko-KR" sz="1200" b="0" strike="noStrike" spc="-1" dirty="0">
                  <a:solidFill>
                    <a:srgbClr val="000000"/>
                  </a:solidFill>
                  <a:latin typeface="Noto Sans CJK KR"/>
                  <a:ea typeface="DejaVu Sans"/>
                </a:rPr>
                <a:t>위한 기반 기술로서 기여</a:t>
              </a:r>
              <a:endParaRPr lang="en-US" sz="1200" b="0" strike="noStrike" spc="-1" dirty="0">
                <a:latin typeface="Noto Sans CJK KR"/>
              </a:endParaRPr>
            </a:p>
          </p:txBody>
        </p:sp>
        <p:sp>
          <p:nvSpPr>
            <p:cNvPr id="198" name="직선 연결선 117"/>
            <p:cNvSpPr/>
            <p:nvPr/>
          </p:nvSpPr>
          <p:spPr>
            <a:xfrm>
              <a:off x="10573560" y="4259880"/>
              <a:ext cx="208440" cy="360"/>
            </a:xfrm>
            <a:prstGeom prst="line">
              <a:avLst/>
            </a:prstGeom>
            <a:ln w="19080">
              <a:solidFill>
                <a:srgbClr val="3378C8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9" name="TextBox 77"/>
          <p:cNvSpPr/>
          <p:nvPr/>
        </p:nvSpPr>
        <p:spPr>
          <a:xfrm>
            <a:off x="7358040" y="4446728"/>
            <a:ext cx="2118960" cy="155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사용자 환경 설정</a:t>
            </a:r>
            <a:r>
              <a:rPr lang="en-US" alt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(GUI)</a:t>
            </a:r>
            <a: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b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3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1200" b="0" strike="noStrike" spc="-1" dirty="0">
              <a:latin typeface="Noto Sans CJK KR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라인 검출</a:t>
            </a:r>
            <a:b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3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1200" b="0" strike="noStrike" spc="-1" dirty="0">
              <a:latin typeface="Noto Sans CJK KR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신호등</a:t>
            </a:r>
            <a:b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3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1200" b="0" strike="noStrike" spc="-1" dirty="0">
              <a:latin typeface="Noto Sans CJK KR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 err="1">
                <a:solidFill>
                  <a:srgbClr val="000000"/>
                </a:solidFill>
                <a:latin typeface="맑은 고딕"/>
                <a:ea typeface="맑은 고딕"/>
              </a:rPr>
              <a:t>차단바</a:t>
            </a:r>
            <a:b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3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1200" b="0" strike="noStrike" spc="-1" dirty="0">
              <a:latin typeface="Noto Sans CJK KR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표지판 객체 검출</a:t>
            </a:r>
            <a:br>
              <a:rPr lang="en-US" altLang="ko-KR" sz="1200" spc="-1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300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1200" b="0" strike="noStrike" spc="-1" dirty="0">
              <a:latin typeface="Noto Sans CJK KR"/>
            </a:endParaRPr>
          </a:p>
          <a:p>
            <a:pPr algn="ctr">
              <a:lnSpc>
                <a:spcPct val="11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sz="12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로봇 제어</a:t>
            </a:r>
            <a:endParaRPr lang="en-US" sz="1200" b="0" strike="noStrike" spc="-1" dirty="0">
              <a:latin typeface="Noto Sans CJK KR"/>
            </a:endParaRPr>
          </a:p>
        </p:txBody>
      </p:sp>
      <p:sp>
        <p:nvSpPr>
          <p:cNvPr id="2" name="직선 연결선 95">
            <a:extLst>
              <a:ext uri="{FF2B5EF4-FFF2-40B4-BE49-F238E27FC236}">
                <a16:creationId xmlns:a16="http://schemas.microsoft.com/office/drawing/2014/main" id="{B6A2158F-8C60-1B9A-3878-7DDD0A4FFAAF}"/>
              </a:ext>
            </a:extLst>
          </p:cNvPr>
          <p:cNvSpPr/>
          <p:nvPr/>
        </p:nvSpPr>
        <p:spPr>
          <a:xfrm>
            <a:off x="8319270" y="4266361"/>
            <a:ext cx="208440" cy="360"/>
          </a:xfrm>
          <a:prstGeom prst="line">
            <a:avLst/>
          </a:prstGeom>
          <a:ln w="19080">
            <a:solidFill>
              <a:srgbClr val="FFD85C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그래픽 190"/>
          <p:cNvPicPr/>
          <p:nvPr/>
        </p:nvPicPr>
        <p:blipFill>
          <a:blip r:embed="rId3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201" name="사각형: 둥근 한쪽 모서리 38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02" name="그룹 2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203" name="TextBox 26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04" name="TextBox 10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팀 구성 및 역할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05" name="TextBox 12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02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pic>
        <p:nvPicPr>
          <p:cNvPr id="206" name="그림 34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grpSp>
        <p:nvGrpSpPr>
          <p:cNvPr id="207" name="그룹 4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208" name="TextBox 2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">
                  <a:solidFill>
                    <a:srgbClr val="404040"/>
                  </a:solidFill>
                  <a:latin typeface="Noto Sans CJK KR"/>
                  <a:ea typeface="DejaVu Sans"/>
                </a:rPr>
                <a:t>프로젝트 팀 구성 및 역할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09" name="그래픽 43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0" name="TextBox 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11" name="TextBox 3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aphicFrame>
        <p:nvGraphicFramePr>
          <p:cNvPr id="212" name="표 86"/>
          <p:cNvGraphicFramePr/>
          <p:nvPr>
            <p:extLst>
              <p:ext uri="{D42A27DB-BD31-4B8C-83A1-F6EECF244321}">
                <p14:modId xmlns:p14="http://schemas.microsoft.com/office/powerpoint/2010/main" val="766304520"/>
              </p:ext>
            </p:extLst>
          </p:nvPr>
        </p:nvGraphicFramePr>
        <p:xfrm>
          <a:off x="520200" y="2660040"/>
          <a:ext cx="11217960" cy="2889000"/>
        </p:xfrm>
        <a:graphic>
          <a:graphicData uri="http://schemas.openxmlformats.org/drawingml/2006/table">
            <a:tbl>
              <a:tblPr/>
              <a:tblGrid>
                <a:gridCol w="224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훈련생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역할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담당 업무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FFFFF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이세현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팀장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sz="1800" b="0" strike="noStrike" spc="-1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프로젝트 기획 설계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, </a:t>
                      </a:r>
                      <a:r>
                        <a:rPr lang="ko-KR" sz="1800" b="0" strike="noStrike" spc="-1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시뮬레이션 환경 제작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, GUI </a:t>
                      </a:r>
                      <a:r>
                        <a:rPr lang="ko-KR" sz="1800" b="0" strike="noStrike" spc="-1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제작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강인우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팀원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sz="18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자율주행 제어 시스템 구현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이형연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팀원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sz="18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데이터 수집 및 </a:t>
                      </a:r>
                      <a:r>
                        <a:rPr lang="ko-KR" sz="1800" b="0" strike="noStrike" spc="-1" dirty="0" err="1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라벨링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, </a:t>
                      </a:r>
                      <a:r>
                        <a:rPr lang="ko-KR" sz="1800" b="0" strike="noStrike" spc="-1" dirty="0">
                          <a:solidFill>
                            <a:srgbClr val="000000"/>
                          </a:solidFill>
                          <a:latin typeface="Noto Sans CJK KR"/>
                          <a:ea typeface="DejaVu Sans"/>
                        </a:rPr>
                        <a:t>도로 표지판 인식 모델 구축</a:t>
                      </a:r>
                      <a:endParaRPr lang="en-US" sz="1800" b="0" strike="noStrike" spc="-1" dirty="0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3" name="그래픽 98"/>
          <p:cNvPicPr/>
          <p:nvPr/>
        </p:nvPicPr>
        <p:blipFill>
          <a:blip r:embed="rId5"/>
          <a:srcRect l="34970"/>
          <a:stretch/>
        </p:blipFill>
        <p:spPr>
          <a:xfrm rot="14660400">
            <a:off x="1080" y="5532840"/>
            <a:ext cx="1449360" cy="914040"/>
          </a:xfrm>
          <a:prstGeom prst="rect">
            <a:avLst/>
          </a:prstGeom>
          <a:ln w="0">
            <a:noFill/>
          </a:ln>
        </p:spPr>
      </p:pic>
      <p:pic>
        <p:nvPicPr>
          <p:cNvPr id="214" name="그래픽 121"/>
          <p:cNvPicPr/>
          <p:nvPr/>
        </p:nvPicPr>
        <p:blipFill>
          <a:blip r:embed="rId6"/>
          <a:stretch/>
        </p:blipFill>
        <p:spPr>
          <a:xfrm>
            <a:off x="9804600" y="6126480"/>
            <a:ext cx="106560" cy="106560"/>
          </a:xfrm>
          <a:prstGeom prst="rect">
            <a:avLst/>
          </a:prstGeom>
          <a:ln w="0">
            <a:noFill/>
          </a:ln>
        </p:spPr>
      </p:pic>
      <p:pic>
        <p:nvPicPr>
          <p:cNvPr id="215" name="그래픽 131"/>
          <p:cNvPicPr/>
          <p:nvPr/>
        </p:nvPicPr>
        <p:blipFill>
          <a:blip r:embed="rId7"/>
          <a:stretch/>
        </p:blipFill>
        <p:spPr>
          <a:xfrm rot="21165600">
            <a:off x="8618400" y="4761360"/>
            <a:ext cx="3707280" cy="1866240"/>
          </a:xfrm>
          <a:prstGeom prst="rect">
            <a:avLst/>
          </a:prstGeom>
          <a:ln w="0">
            <a:noFill/>
          </a:ln>
        </p:spPr>
      </p:pic>
      <p:sp>
        <p:nvSpPr>
          <p:cNvPr id="216" name="직각 삼각형 20"/>
          <p:cNvSpPr/>
          <p:nvPr/>
        </p:nvSpPr>
        <p:spPr>
          <a:xfrm flipH="1">
            <a:off x="10495440" y="5013720"/>
            <a:ext cx="1689840" cy="1369800"/>
          </a:xfrm>
          <a:prstGeom prst="rtTriangle">
            <a:avLst/>
          </a:prstGeom>
          <a:solidFill>
            <a:srgbClr val="F2F2F2">
              <a:alpha val="58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217" name="그래픽 189"/>
          <p:cNvPicPr/>
          <p:nvPr/>
        </p:nvPicPr>
        <p:blipFill>
          <a:blip r:embed="rId8"/>
          <a:stretch/>
        </p:blipFill>
        <p:spPr>
          <a:xfrm rot="2700000">
            <a:off x="11834280" y="5060520"/>
            <a:ext cx="150840" cy="150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그래픽 118"/>
          <p:cNvPicPr/>
          <p:nvPr/>
        </p:nvPicPr>
        <p:blipFill>
          <a:blip r:embed="rId3"/>
          <a:stretch/>
        </p:blipFill>
        <p:spPr>
          <a:xfrm>
            <a:off x="-6480" y="-360"/>
            <a:ext cx="12188880" cy="6854760"/>
          </a:xfrm>
          <a:prstGeom prst="rect">
            <a:avLst/>
          </a:prstGeom>
          <a:ln w="0">
            <a:noFill/>
          </a:ln>
        </p:spPr>
      </p:pic>
      <p:pic>
        <p:nvPicPr>
          <p:cNvPr id="219" name="그래픽 101"/>
          <p:cNvPicPr/>
          <p:nvPr/>
        </p:nvPicPr>
        <p:blipFill>
          <a:blip r:embed="rId4"/>
          <a:srcRect t="4361" r="36130"/>
          <a:stretch/>
        </p:blipFill>
        <p:spPr>
          <a:xfrm rot="16200000" flipH="1">
            <a:off x="-67680" y="5743800"/>
            <a:ext cx="1181520" cy="1040040"/>
          </a:xfrm>
          <a:prstGeom prst="rect">
            <a:avLst/>
          </a:prstGeom>
          <a:ln w="0">
            <a:noFill/>
          </a:ln>
        </p:spPr>
      </p:pic>
      <p:pic>
        <p:nvPicPr>
          <p:cNvPr id="220" name="그래픽 99"/>
          <p:cNvPicPr/>
          <p:nvPr/>
        </p:nvPicPr>
        <p:blipFill>
          <a:blip r:embed="rId5"/>
          <a:srcRect r="16076" b="36586"/>
          <a:stretch/>
        </p:blipFill>
        <p:spPr>
          <a:xfrm rot="16200000">
            <a:off x="8716680" y="2973240"/>
            <a:ext cx="4524840" cy="2418840"/>
          </a:xfrm>
          <a:prstGeom prst="rect">
            <a:avLst/>
          </a:prstGeom>
          <a:ln w="0">
            <a:noFill/>
          </a:ln>
        </p:spPr>
      </p:pic>
      <p:sp>
        <p:nvSpPr>
          <p:cNvPr id="221" name="사각형: 둥근 한쪽 모서리 38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22" name="그룹 2"/>
          <p:cNvGrpSpPr/>
          <p:nvPr/>
        </p:nvGrpSpPr>
        <p:grpSpPr>
          <a:xfrm>
            <a:off x="376200" y="333360"/>
            <a:ext cx="5945040" cy="823320"/>
            <a:chOff x="376200" y="333360"/>
            <a:chExt cx="5945040" cy="823320"/>
          </a:xfrm>
        </p:grpSpPr>
        <p:sp>
          <p:nvSpPr>
            <p:cNvPr id="223" name="TextBox 26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24" name="TextBox 10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25" name="TextBox 12"/>
            <p:cNvSpPr/>
            <p:nvPr/>
          </p:nvSpPr>
          <p:spPr>
            <a:xfrm>
              <a:off x="376200" y="333360"/>
              <a:ext cx="126360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03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pic>
        <p:nvPicPr>
          <p:cNvPr id="226" name="그림 34"/>
          <p:cNvPicPr/>
          <p:nvPr/>
        </p:nvPicPr>
        <p:blipFill>
          <a:blip r:embed="rId6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grpSp>
        <p:nvGrpSpPr>
          <p:cNvPr id="227" name="그룹 7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228" name="TextBox 2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프로젝트 수행 절차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29" name="그래픽 43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0" name="TextBox 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31" name="TextBox 3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aphicFrame>
        <p:nvGraphicFramePr>
          <p:cNvPr id="232" name="표 40"/>
          <p:cNvGraphicFramePr/>
          <p:nvPr/>
        </p:nvGraphicFramePr>
        <p:xfrm>
          <a:off x="505440" y="2338920"/>
          <a:ext cx="11217960" cy="3174840"/>
        </p:xfrm>
        <a:graphic>
          <a:graphicData uri="http://schemas.openxmlformats.org/drawingml/2006/table">
            <a:tbl>
              <a:tblPr/>
              <a:tblGrid>
                <a:gridCol w="1494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2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50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sz="18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sz="18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기간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FFFFFF"/>
                      </a:solidFill>
                    </a:lnL>
                    <a:lnR w="288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sz="18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활동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FFFFF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8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비고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28080">
                      <a:solidFill>
                        <a:srgbClr val="FFFFF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18720">
                      <a:solidFill>
                        <a:srgbClr val="000000"/>
                      </a:solidFill>
                    </a:lnB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사전 기획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marL="84600" marR="84600" anchor="ctr">
                    <a:lnL w="28080">
                      <a:solidFill>
                        <a:srgbClr val="FFFFFF"/>
                      </a:solidFill>
                    </a:lnL>
                    <a:lnR>
                      <a:noFill/>
                    </a:lnR>
                    <a:lnT w="18720">
                      <a:solidFill>
                        <a:srgbClr val="000000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6.9(</a:t>
                      </a:r>
                      <a:r>
                        <a:rPr lang="ko-KR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월</a:t>
                      </a:r>
                      <a:r>
                        <a:rPr lang="en-US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marL="32400" marR="3600" anchor="ctr">
                    <a:lnL w="72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 기획 및 기능 설계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구현 기능 설정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18720">
                      <a:solidFill>
                        <a:srgbClr val="000000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6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lang="ko-KR" sz="16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 구현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marL="84600" marR="84600" anchor="ctr">
                    <a:lnL w="28080">
                      <a:solidFill>
                        <a:srgbClr val="FFFFFF"/>
                      </a:solidFill>
                    </a:lnL>
                    <a:lnR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6.10(</a:t>
                      </a:r>
                      <a:r>
                        <a:rPr lang="ko-KR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화</a:t>
                      </a:r>
                      <a:r>
                        <a:rPr lang="en-US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6.11(</a:t>
                      </a:r>
                      <a:r>
                        <a:rPr lang="ko-KR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수</a:t>
                      </a:r>
                      <a:r>
                        <a:rPr lang="en-US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marL="32400" marR="3600" anchor="ctr">
                    <a:lnL w="72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 및 라벨링</a:t>
                      </a: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모델 학습</a:t>
                      </a: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sz="16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터틀봇 시뮬레이션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3120" marR="3600"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테스트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marL="84600" marR="84600" anchor="ctr">
                    <a:lnL w="28080">
                      <a:solidFill>
                        <a:srgbClr val="FFFFFF"/>
                      </a:solidFill>
                    </a:lnL>
                    <a:lnR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6.12(</a:t>
                      </a:r>
                      <a:r>
                        <a:rPr lang="ko-KR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목</a:t>
                      </a:r>
                      <a:r>
                        <a:rPr lang="en-US" sz="1600" b="0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marL="32400" marR="3600" anchor="ctr">
                    <a:lnL w="72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통합 테스트</a:t>
                      </a: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리팩토링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최적화</a:t>
                      </a: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오류 수정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marL="33120" marR="3600"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제출 및 시연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marL="84600" marR="84600" anchor="ctr">
                    <a:lnL w="28080">
                      <a:solidFill>
                        <a:srgbClr val="FFFFFF"/>
                      </a:solidFill>
                    </a:lnL>
                    <a:lnR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6.13(</a:t>
                      </a:r>
                      <a:r>
                        <a:rPr lang="ko-KR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금</a:t>
                      </a: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marL="32400" marR="3600" anchor="ctr">
                    <a:lnL w="72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ko-KR" sz="16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산출물 작성</a:t>
                      </a:r>
                      <a:endParaRPr lang="en-US" sz="1600" b="0" strike="noStrike" spc="-1">
                        <a:latin typeface="Noto Sans CJK KR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3120" marR="3600" anchor="ctr">
                    <a:lnL w="2880">
                      <a:solidFill>
                        <a:srgbClr val="BFBFB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3" name="그래픽 103"/>
          <p:cNvPicPr/>
          <p:nvPr/>
        </p:nvPicPr>
        <p:blipFill>
          <a:blip r:embed="rId7"/>
          <a:stretch/>
        </p:blipFill>
        <p:spPr>
          <a:xfrm>
            <a:off x="179640" y="5477760"/>
            <a:ext cx="121680" cy="12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그래픽 98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235" name="사각형: 둥근 한쪽 모서리 38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36" name="그룹 2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237" name="TextBox 26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38" name="TextBox 10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39" name="TextBox 12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240" name="TextBox 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41" name="TextBox 3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42" name="그룹 13"/>
          <p:cNvGrpSpPr/>
          <p:nvPr/>
        </p:nvGrpSpPr>
        <p:grpSpPr>
          <a:xfrm>
            <a:off x="541800" y="1430280"/>
            <a:ext cx="10523160" cy="638280"/>
            <a:chOff x="541800" y="1430280"/>
            <a:chExt cx="10523160" cy="638280"/>
          </a:xfrm>
        </p:grpSpPr>
        <p:sp>
          <p:nvSpPr>
            <p:cNvPr id="243" name="TextBox 23"/>
            <p:cNvSpPr/>
            <p:nvPr/>
          </p:nvSpPr>
          <p:spPr>
            <a:xfrm>
              <a:off x="743760" y="1430280"/>
              <a:ext cx="103212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학습 데이터 셋 소개</a:t>
              </a:r>
              <a:endParaRPr lang="en-US" sz="1800" b="0" strike="noStrike" spc="-1">
                <a:latin typeface="Noto Sans CJK KR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44" name="그래픽 43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45" name="그림 3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246" name="TextBox 19"/>
          <p:cNvSpPr/>
          <p:nvPr/>
        </p:nvSpPr>
        <p:spPr>
          <a:xfrm>
            <a:off x="565078" y="2027912"/>
            <a:ext cx="3843000" cy="5435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Clr>
                <a:srgbClr val="3B3838"/>
              </a:buClr>
            </a:pPr>
            <a:r>
              <a:rPr lang="ko-KR" sz="22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교통 표지판 데이터 셋</a:t>
            </a:r>
            <a:endParaRPr lang="en-US" sz="2200" b="0" strike="noStrike" spc="-1" dirty="0">
              <a:latin typeface="Noto Sans CJK KR"/>
            </a:endParaRPr>
          </a:p>
        </p:txBody>
      </p:sp>
      <p:sp>
        <p:nvSpPr>
          <p:cNvPr id="247" name="TextBox 2"/>
          <p:cNvSpPr/>
          <p:nvPr/>
        </p:nvSpPr>
        <p:spPr>
          <a:xfrm>
            <a:off x="885240" y="2853000"/>
            <a:ext cx="4153680" cy="1550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0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Classes : </a:t>
            </a:r>
            <a:r>
              <a:rPr lang="en-US" sz="17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left, right, </a:t>
            </a:r>
            <a:r>
              <a:rPr lang="en-US" sz="1700" b="1" strike="noStrike" spc="-100" dirty="0" err="1">
                <a:solidFill>
                  <a:srgbClr val="3B3838"/>
                </a:solidFill>
                <a:latin typeface="Noto Sans CJK KR"/>
                <a:ea typeface="맑은 고딕"/>
              </a:rPr>
              <a:t>speed_limit</a:t>
            </a:r>
            <a:r>
              <a:rPr lang="en-US" sz="17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, stop</a:t>
            </a:r>
            <a:endParaRPr lang="en-US" sz="1700" b="0" strike="noStrike" spc="-1" dirty="0">
              <a:latin typeface="Noto Sans CJK KR"/>
            </a:endParaRPr>
          </a:p>
          <a:p>
            <a:pPr>
              <a:lnSpc>
                <a:spcPct val="150000"/>
              </a:lnSpc>
              <a:buNone/>
            </a:pPr>
            <a:endParaRPr lang="en-US" sz="600" b="0" strike="noStrike" spc="-1" dirty="0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Images</a:t>
            </a:r>
            <a:r>
              <a:rPr lang="ko-KR" altLang="en-US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 </a:t>
            </a:r>
            <a:r>
              <a:rPr lang="en-US" altLang="ko-KR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:</a:t>
            </a:r>
            <a:r>
              <a:rPr lang="ko-KR" altLang="en-US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 </a:t>
            </a:r>
            <a:r>
              <a:rPr lang="en-US" altLang="ko-KR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60</a:t>
            </a:r>
            <a:r>
              <a:rPr lang="ko-KR" altLang="en-US" sz="1700" spc="-100" dirty="0">
                <a:solidFill>
                  <a:srgbClr val="3B3838"/>
                </a:solidFill>
                <a:latin typeface="Noto Sans CJK KR"/>
                <a:ea typeface="맑은 고딕"/>
              </a:rPr>
              <a:t> 장</a:t>
            </a:r>
            <a:endParaRPr lang="en-US" altLang="ko-KR" sz="1700" spc="-100" dirty="0">
              <a:solidFill>
                <a:srgbClr val="3B3838"/>
              </a:solidFill>
              <a:latin typeface="Noto Sans CJK KR"/>
              <a:ea typeface="맑은 고딕"/>
            </a:endParaRPr>
          </a:p>
          <a:p>
            <a:pPr>
              <a:lnSpc>
                <a:spcPct val="150000"/>
              </a:lnSpc>
              <a:buClr>
                <a:srgbClr val="3B3838"/>
              </a:buClr>
            </a:pPr>
            <a:endParaRPr lang="en-US" altLang="ko-KR" sz="800" spc="-1" dirty="0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Epoch : 100, </a:t>
            </a:r>
            <a:r>
              <a:rPr lang="en-US" sz="1700" b="1" strike="noStrike" spc="-100" dirty="0" err="1">
                <a:solidFill>
                  <a:srgbClr val="3B3838"/>
                </a:solidFill>
                <a:latin typeface="Noto Sans CJK KR"/>
                <a:ea typeface="맑은 고딕"/>
              </a:rPr>
              <a:t>imgsz</a:t>
            </a:r>
            <a:r>
              <a:rPr lang="en-US" sz="17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 : 640, batch : 10</a:t>
            </a:r>
            <a:endParaRPr lang="en-US" sz="1700" b="0" strike="noStrike" spc="-1" dirty="0">
              <a:latin typeface="Noto Sans CJK KR"/>
            </a:endParaRPr>
          </a:p>
        </p:txBody>
      </p:sp>
      <p:pic>
        <p:nvPicPr>
          <p:cNvPr id="248" name="그림 241"/>
          <p:cNvPicPr/>
          <p:nvPr/>
        </p:nvPicPr>
        <p:blipFill>
          <a:blip r:embed="rId4"/>
          <a:stretch/>
        </p:blipFill>
        <p:spPr>
          <a:xfrm>
            <a:off x="5939280" y="2340000"/>
            <a:ext cx="5039640" cy="377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그래픽 5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250" name="사각형: 둥근 한쪽 모서리 2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51" name="그룹 5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252" name="TextBox 25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53" name="TextBox 27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</a:t>
              </a:r>
              <a:r>
                <a:rPr lang="en-US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54" name="TextBox 33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255" name="TextBox 34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56" name="TextBox 35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57" name="그룹 10"/>
          <p:cNvGrpSpPr/>
          <p:nvPr/>
        </p:nvGrpSpPr>
        <p:grpSpPr>
          <a:xfrm>
            <a:off x="541800" y="1430280"/>
            <a:ext cx="10523160" cy="638280"/>
            <a:chOff x="541800" y="1430280"/>
            <a:chExt cx="10523160" cy="638280"/>
          </a:xfrm>
        </p:grpSpPr>
        <p:sp>
          <p:nvSpPr>
            <p:cNvPr id="258" name="TextBox 36"/>
            <p:cNvSpPr/>
            <p:nvPr/>
          </p:nvSpPr>
          <p:spPr>
            <a:xfrm>
              <a:off x="743760" y="1430280"/>
              <a:ext cx="103212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학습 데이터 셋 소개</a:t>
              </a:r>
              <a:endParaRPr lang="en-US" sz="1800" b="0" strike="noStrike" spc="-1">
                <a:latin typeface="Noto Sans CJK KR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59" name="그래픽 8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60" name="그림 2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sp>
        <p:nvSpPr>
          <p:cNvPr id="261" name="TextBox 37"/>
          <p:cNvSpPr/>
          <p:nvPr/>
        </p:nvSpPr>
        <p:spPr>
          <a:xfrm>
            <a:off x="565200" y="2026800"/>
            <a:ext cx="3843000" cy="95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Clr>
                <a:srgbClr val="3B3838"/>
              </a:buClr>
            </a:pPr>
            <a:r>
              <a:rPr lang="ko-KR" sz="2200" b="1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데이터 셋 증강</a:t>
            </a:r>
            <a:endParaRPr lang="en-US" sz="2200" b="0" strike="noStrike" spc="-1" dirty="0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StarSymbol"/>
              <a:buChar char="-"/>
            </a:pPr>
            <a:r>
              <a:rPr lang="ko-KR" sz="1600" b="0" strike="noStrike" spc="-100" dirty="0">
                <a:solidFill>
                  <a:srgbClr val="3B3838"/>
                </a:solidFill>
                <a:latin typeface="Noto Sans CJK KR"/>
                <a:ea typeface="맑은 고딕"/>
              </a:rPr>
              <a:t>도로 표지판 인식 정확도 향상</a:t>
            </a:r>
            <a:endParaRPr lang="en-US" sz="1600" b="0" strike="noStrike" spc="-1" dirty="0">
              <a:latin typeface="Noto Sans CJK KR"/>
            </a:endParaRPr>
          </a:p>
        </p:txBody>
      </p:sp>
      <p:sp>
        <p:nvSpPr>
          <p:cNvPr id="262" name="TextBox 38"/>
          <p:cNvSpPr/>
          <p:nvPr/>
        </p:nvSpPr>
        <p:spPr>
          <a:xfrm>
            <a:off x="813240" y="3033000"/>
            <a:ext cx="4153680" cy="164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0" strike="noStrike" spc="-100">
                <a:solidFill>
                  <a:srgbClr val="3B3838"/>
                </a:solidFill>
                <a:latin typeface="Noto Sans CJK KR"/>
                <a:ea typeface="맑은 고딕"/>
              </a:rPr>
              <a:t>Crop : 0 ~ 23%</a:t>
            </a:r>
            <a:endParaRPr lang="en-US" sz="1700" b="0" strike="noStrike" spc="-1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0" strike="noStrike" spc="-100">
                <a:solidFill>
                  <a:srgbClr val="3B3838"/>
                </a:solidFill>
                <a:latin typeface="Noto Sans CJK KR"/>
                <a:ea typeface="맑은 고딕"/>
              </a:rPr>
              <a:t>Shear :  Vertical (±12°),  Horizantal (±12°) </a:t>
            </a:r>
            <a:endParaRPr lang="en-US" sz="1700" b="0" strike="noStrike" spc="-1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0" strike="noStrike" spc="-100">
                <a:solidFill>
                  <a:srgbClr val="3B3838"/>
                </a:solidFill>
                <a:latin typeface="Noto Sans CJK KR"/>
                <a:ea typeface="맑은 고딕"/>
              </a:rPr>
              <a:t>Brur : 2.5px</a:t>
            </a:r>
            <a:endParaRPr lang="en-US" sz="1700" b="0" strike="noStrike" spc="-1">
              <a:latin typeface="Noto Sans CJK KR"/>
            </a:endParaRPr>
          </a:p>
          <a:p>
            <a:pPr marL="285840" indent="-285840">
              <a:lnSpc>
                <a:spcPct val="150000"/>
              </a:lnSpc>
              <a:buClr>
                <a:srgbClr val="3B3838"/>
              </a:buClr>
              <a:buFont typeface="Wingdings" charset="2"/>
              <a:buChar char=""/>
            </a:pPr>
            <a:r>
              <a:rPr lang="en-US" sz="1700" b="0" strike="noStrike" spc="-100">
                <a:solidFill>
                  <a:srgbClr val="3B3838"/>
                </a:solidFill>
                <a:latin typeface="Noto Sans CJK KR"/>
                <a:ea typeface="맑은 고딕"/>
              </a:rPr>
              <a:t>Noise : 0.54%</a:t>
            </a:r>
            <a:endParaRPr lang="en-US" sz="1700" b="0" strike="noStrike" spc="-1">
              <a:latin typeface="Noto Sans CJK KR"/>
            </a:endParaRPr>
          </a:p>
        </p:txBody>
      </p:sp>
      <p:pic>
        <p:nvPicPr>
          <p:cNvPr id="263" name="그림 256"/>
          <p:cNvPicPr/>
          <p:nvPr/>
        </p:nvPicPr>
        <p:blipFill>
          <a:blip r:embed="rId4"/>
          <a:stretch/>
        </p:blipFill>
        <p:spPr>
          <a:xfrm>
            <a:off x="5940000" y="2340000"/>
            <a:ext cx="5038920" cy="377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그래픽 9"/>
          <p:cNvPicPr/>
          <p:nvPr/>
        </p:nvPicPr>
        <p:blipFill>
          <a:blip r:embed="rId2"/>
          <a:stretch/>
        </p:blipFill>
        <p:spPr>
          <a:xfrm>
            <a:off x="-12996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265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66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267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68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69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270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71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72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273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학습 성능 평가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74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75" name="그림 3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pic>
        <p:nvPicPr>
          <p:cNvPr id="276" name="그림 269"/>
          <p:cNvPicPr/>
          <p:nvPr/>
        </p:nvPicPr>
        <p:blipFill>
          <a:blip r:embed="rId4"/>
          <a:stretch/>
        </p:blipFill>
        <p:spPr>
          <a:xfrm>
            <a:off x="335880" y="1958400"/>
            <a:ext cx="11518920" cy="4896360"/>
          </a:xfrm>
          <a:prstGeom prst="rect">
            <a:avLst/>
          </a:prstGeom>
          <a:ln w="0">
            <a:noFill/>
          </a:ln>
        </p:spPr>
      </p:pic>
      <p:sp>
        <p:nvSpPr>
          <p:cNvPr id="277" name="타원 270"/>
          <p:cNvSpPr/>
          <p:nvPr/>
        </p:nvSpPr>
        <p:spPr>
          <a:xfrm>
            <a:off x="2160000" y="360000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78" name="타원 271"/>
          <p:cNvSpPr/>
          <p:nvPr/>
        </p:nvSpPr>
        <p:spPr>
          <a:xfrm>
            <a:off x="11412360" y="360036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79" name="타원 272"/>
          <p:cNvSpPr/>
          <p:nvPr/>
        </p:nvSpPr>
        <p:spPr>
          <a:xfrm>
            <a:off x="4464000" y="360000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80" name="타원 273"/>
          <p:cNvSpPr/>
          <p:nvPr/>
        </p:nvSpPr>
        <p:spPr>
          <a:xfrm>
            <a:off x="6768360" y="360036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81" name="타원 274"/>
          <p:cNvSpPr/>
          <p:nvPr/>
        </p:nvSpPr>
        <p:spPr>
          <a:xfrm>
            <a:off x="9108720" y="360072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82" name="타원 275"/>
          <p:cNvSpPr/>
          <p:nvPr/>
        </p:nvSpPr>
        <p:spPr>
          <a:xfrm>
            <a:off x="2160360" y="6084360"/>
            <a:ext cx="538920" cy="538920"/>
          </a:xfrm>
          <a:prstGeom prst="ellipse">
            <a:avLst/>
          </a:prstGeom>
          <a:noFill/>
          <a:ln w="29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83" name="타원 276"/>
          <p:cNvSpPr/>
          <p:nvPr/>
        </p:nvSpPr>
        <p:spPr>
          <a:xfrm>
            <a:off x="4464720" y="4788720"/>
            <a:ext cx="538920" cy="538920"/>
          </a:xfrm>
          <a:prstGeom prst="ellipse">
            <a:avLst/>
          </a:prstGeom>
          <a:noFill/>
          <a:ln w="29160">
            <a:solidFill>
              <a:srgbClr val="8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84" name="타원 277"/>
          <p:cNvSpPr/>
          <p:nvPr/>
        </p:nvSpPr>
        <p:spPr>
          <a:xfrm>
            <a:off x="6769080" y="4753080"/>
            <a:ext cx="538920" cy="538920"/>
          </a:xfrm>
          <a:prstGeom prst="ellipse">
            <a:avLst/>
          </a:prstGeom>
          <a:noFill/>
          <a:ln w="29160">
            <a:solidFill>
              <a:srgbClr val="8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그래픽 9"/>
          <p:cNvPicPr/>
          <p:nvPr/>
        </p:nvPicPr>
        <p:blipFill>
          <a:blip r:embed="rId2"/>
          <a:stretch/>
        </p:blipFill>
        <p:spPr>
          <a:xfrm>
            <a:off x="-129960" y="-4068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286" name="사각형: 둥근 한쪽 모서리 3"/>
          <p:cNvSpPr/>
          <p:nvPr/>
        </p:nvSpPr>
        <p:spPr>
          <a:xfrm flipH="1" flipV="1">
            <a:off x="167400" y="66960"/>
            <a:ext cx="12014640" cy="1217880"/>
          </a:xfrm>
          <a:prstGeom prst="round1Rect">
            <a:avLst>
              <a:gd name="adj" fmla="val 23799"/>
            </a:avLst>
          </a:prstGeom>
          <a:solidFill>
            <a:srgbClr val="F2F2F2">
              <a:alpha val="50000"/>
            </a:srgbClr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87" name="그룹 11"/>
          <p:cNvGrpSpPr/>
          <p:nvPr/>
        </p:nvGrpSpPr>
        <p:grpSpPr>
          <a:xfrm>
            <a:off x="376200" y="333360"/>
            <a:ext cx="5945040" cy="822600"/>
            <a:chOff x="376200" y="333360"/>
            <a:chExt cx="5945040" cy="822600"/>
          </a:xfrm>
        </p:grpSpPr>
        <p:sp>
          <p:nvSpPr>
            <p:cNvPr id="288" name="TextBox 11"/>
            <p:cNvSpPr/>
            <p:nvPr/>
          </p:nvSpPr>
          <p:spPr>
            <a:xfrm>
              <a:off x="1461600" y="366120"/>
              <a:ext cx="22489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289" name="TextBox 13"/>
            <p:cNvSpPr/>
            <p:nvPr/>
          </p:nvSpPr>
          <p:spPr>
            <a:xfrm>
              <a:off x="1461600" y="585000"/>
              <a:ext cx="48596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290" name="TextBox 40"/>
            <p:cNvSpPr/>
            <p:nvPr/>
          </p:nvSpPr>
          <p:spPr>
            <a:xfrm>
              <a:off x="376200" y="333360"/>
              <a:ext cx="12636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sp>
        <p:nvSpPr>
          <p:cNvPr id="291" name="TextBox 41"/>
          <p:cNvSpPr/>
          <p:nvPr/>
        </p:nvSpPr>
        <p:spPr>
          <a:xfrm>
            <a:off x="0" y="0"/>
            <a:ext cx="12188880" cy="1112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92" name="TextBox 42"/>
          <p:cNvSpPr/>
          <p:nvPr/>
        </p:nvSpPr>
        <p:spPr>
          <a:xfrm>
            <a:off x="0" y="0"/>
            <a:ext cx="1333440" cy="1112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93" name="그룹 12"/>
          <p:cNvGrpSpPr/>
          <p:nvPr/>
        </p:nvGrpSpPr>
        <p:grpSpPr>
          <a:xfrm>
            <a:off x="541800" y="1430280"/>
            <a:ext cx="10523160" cy="363960"/>
            <a:chOff x="541800" y="1430280"/>
            <a:chExt cx="10523160" cy="363960"/>
          </a:xfrm>
        </p:grpSpPr>
        <p:sp>
          <p:nvSpPr>
            <p:cNvPr id="294" name="TextBox 43"/>
            <p:cNvSpPr/>
            <p:nvPr/>
          </p:nvSpPr>
          <p:spPr>
            <a:xfrm>
              <a:off x="743760" y="1430280"/>
              <a:ext cx="10321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Noto Sans CJK KR"/>
                  <a:ea typeface="DejaVu Sans"/>
                </a:rPr>
                <a:t>시나리오</a:t>
              </a:r>
              <a:endParaRPr lang="en-US" sz="1800" b="0" strike="noStrike" spc="-1">
                <a:latin typeface="Noto Sans CJK KR"/>
              </a:endParaRPr>
            </a:p>
          </p:txBody>
        </p:sp>
        <p:sp>
          <p:nvSpPr>
            <p:cNvPr id="295" name="그래픽 10"/>
            <p:cNvSpPr/>
            <p:nvPr/>
          </p:nvSpPr>
          <p:spPr>
            <a:xfrm>
              <a:off x="541800" y="1539000"/>
              <a:ext cx="97920" cy="11052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160">
              <a:noFill/>
            </a:ln>
            <a:effectLst>
              <a:outerShdw blurRad="50760" dist="38160" dir="5400000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96" name="그림 3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240" y="1917000"/>
            <a:ext cx="12188880" cy="2304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97" name="표 1"/>
          <p:cNvGraphicFramePr/>
          <p:nvPr/>
        </p:nvGraphicFramePr>
        <p:xfrm>
          <a:off x="-129960" y="2392560"/>
          <a:ext cx="12312360" cy="4099320"/>
        </p:xfrm>
        <a:graphic>
          <a:graphicData uri="http://schemas.openxmlformats.org/drawingml/2006/table">
            <a:tbl>
              <a:tblPr/>
              <a:tblGrid>
                <a:gridCol w="30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9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정지선 및 신호등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좌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우회전</a:t>
                      </a: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스탑사인 및 차단 바</a:t>
                      </a: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8720">
                      <a:solidFill>
                        <a:srgbClr val="000000"/>
                      </a:solidFill>
                    </a:lnL>
                    <a:lnR w="1872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>
                        <a:latin typeface="Noto Sans CJK K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제한 속도 적용</a:t>
                      </a:r>
                      <a:endParaRPr lang="en-US" sz="1800" b="0" strike="noStrike" spc="-1">
                        <a:latin typeface="Noto Sans CJK KR"/>
                      </a:endParaRPr>
                    </a:p>
                  </a:txBody>
                  <a:tcPr anchor="ctr">
                    <a:lnL w="1872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8" name="그림 3" descr="다채로움, 원, 스크린샷, 예술이(가) 표시된 사진&#10;&#10;AI 생성 콘텐츠는 정확하지 않을 수 있습니다."/>
          <p:cNvPicPr/>
          <p:nvPr/>
        </p:nvPicPr>
        <p:blipFill>
          <a:blip r:embed="rId4"/>
          <a:stretch/>
        </p:blipFill>
        <p:spPr>
          <a:xfrm>
            <a:off x="208440" y="2724840"/>
            <a:ext cx="1537920" cy="1537920"/>
          </a:xfrm>
          <a:prstGeom prst="rect">
            <a:avLst/>
          </a:prstGeom>
          <a:ln w="0">
            <a:noFill/>
          </a:ln>
        </p:spPr>
      </p:pic>
      <p:pic>
        <p:nvPicPr>
          <p:cNvPr id="299" name="그림 5" descr="블랙, 어둠이(가) 표시된 사진&#10;&#10;AI 생성 콘텐츠는 정확하지 않을 수 있습니다."/>
          <p:cNvPicPr/>
          <p:nvPr/>
        </p:nvPicPr>
        <p:blipFill>
          <a:blip r:embed="rId5"/>
          <a:stretch/>
        </p:blipFill>
        <p:spPr>
          <a:xfrm>
            <a:off x="3623760" y="3259800"/>
            <a:ext cx="1713960" cy="1713960"/>
          </a:xfrm>
          <a:prstGeom prst="rect">
            <a:avLst/>
          </a:prstGeom>
          <a:ln w="0">
            <a:noFill/>
          </a:ln>
        </p:spPr>
      </p:pic>
      <p:sp>
        <p:nvSpPr>
          <p:cNvPr id="300" name="왼쪽 대괄호 7"/>
          <p:cNvSpPr/>
          <p:nvPr/>
        </p:nvSpPr>
        <p:spPr>
          <a:xfrm rot="4242000">
            <a:off x="1445040" y="4161960"/>
            <a:ext cx="389880" cy="1623960"/>
          </a:xfrm>
          <a:prstGeom prst="leftBracket">
            <a:avLst>
              <a:gd name="adj" fmla="val 159257"/>
            </a:avLst>
          </a:prstGeom>
          <a:noFill/>
          <a:ln w="76200">
            <a:solidFill>
              <a:srgbClr val="BE4B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301" name="그림 9" descr="블랙, 어둠이(가) 표시된 사진&#10;&#10;AI 생성 콘텐츠는 정확하지 않을 수 있습니다."/>
          <p:cNvPicPr/>
          <p:nvPr/>
        </p:nvPicPr>
        <p:blipFill>
          <a:blip r:embed="rId6"/>
          <a:stretch/>
        </p:blipFill>
        <p:spPr>
          <a:xfrm>
            <a:off x="6607440" y="2392560"/>
            <a:ext cx="1988280" cy="1988280"/>
          </a:xfrm>
          <a:prstGeom prst="rect">
            <a:avLst/>
          </a:prstGeom>
          <a:ln w="0">
            <a:noFill/>
          </a:ln>
        </p:spPr>
      </p:pic>
      <p:pic>
        <p:nvPicPr>
          <p:cNvPr id="302" name="그림 11" descr="상징, 원, 폰트, 로고이(가) 표시된 사진&#10;&#10;AI 생성 콘텐츠는 정확하지 않을 수 있습니다."/>
          <p:cNvPicPr/>
          <p:nvPr/>
        </p:nvPicPr>
        <p:blipFill>
          <a:blip r:embed="rId7"/>
          <a:stretch/>
        </p:blipFill>
        <p:spPr>
          <a:xfrm>
            <a:off x="9865440" y="3116880"/>
            <a:ext cx="1741320" cy="1741320"/>
          </a:xfrm>
          <a:prstGeom prst="rect">
            <a:avLst/>
          </a:prstGeom>
          <a:ln w="0">
            <a:noFill/>
          </a:ln>
        </p:spPr>
      </p:pic>
      <p:pic>
        <p:nvPicPr>
          <p:cNvPr id="303" name="그림 13" descr="정지 신호, 교통 표지판, 표지판, 정지이(가) 표시된 사진&#10;&#10;AI 생성 콘텐츠는 정확하지 않을 수 있습니다."/>
          <p:cNvPicPr/>
          <p:nvPr/>
        </p:nvPicPr>
        <p:blipFill>
          <a:blip r:embed="rId8"/>
          <a:stretch/>
        </p:blipFill>
        <p:spPr>
          <a:xfrm>
            <a:off x="6886800" y="4227120"/>
            <a:ext cx="1382760" cy="1382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</TotalTime>
  <Words>928</Words>
  <Application>Microsoft Office PowerPoint</Application>
  <PresentationFormat>와이드스크린</PresentationFormat>
  <Paragraphs>313</Paragraphs>
  <Slides>26</Slides>
  <Notes>9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Noto Sans CJK KR</vt:lpstr>
      <vt:lpstr>Noto Serif CJK KR</vt:lpstr>
      <vt:lpstr>StarSymbol</vt:lpstr>
      <vt:lpstr>맑은 고딕</vt:lpstr>
      <vt:lpstr>맑은 고딕 Semilight</vt:lpstr>
      <vt:lpstr>세방고딕 Bold</vt:lpstr>
      <vt:lpstr>Arial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김준영</dc:creator>
  <dc:description/>
  <cp:lastModifiedBy>이형연</cp:lastModifiedBy>
  <cp:revision>216</cp:revision>
  <dcterms:created xsi:type="dcterms:W3CDTF">2023-12-20T03:00:25Z</dcterms:created>
  <dcterms:modified xsi:type="dcterms:W3CDTF">2025-06-13T06:45:39Z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와이드스크린</vt:lpwstr>
  </property>
  <property fmtid="{D5CDD505-2E9C-101B-9397-08002B2CF9AE}" pid="4" name="Slides">
    <vt:i4>23</vt:i4>
  </property>
</Properties>
</file>